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9"/>
  </p:notesMasterIdLst>
  <p:sldIdLst>
    <p:sldId id="256" r:id="rId2"/>
    <p:sldId id="536" r:id="rId3"/>
    <p:sldId id="535" r:id="rId4"/>
    <p:sldId id="487" r:id="rId5"/>
    <p:sldId id="532" r:id="rId6"/>
    <p:sldId id="488" r:id="rId7"/>
    <p:sldId id="531" r:id="rId8"/>
    <p:sldId id="490" r:id="rId9"/>
    <p:sldId id="489" r:id="rId10"/>
    <p:sldId id="493" r:id="rId11"/>
    <p:sldId id="494" r:id="rId12"/>
    <p:sldId id="502" r:id="rId13"/>
    <p:sldId id="497" r:id="rId14"/>
    <p:sldId id="503" r:id="rId15"/>
    <p:sldId id="504" r:id="rId16"/>
    <p:sldId id="498" r:id="rId17"/>
    <p:sldId id="499" r:id="rId18"/>
    <p:sldId id="518" r:id="rId19"/>
    <p:sldId id="520" r:id="rId20"/>
    <p:sldId id="521" r:id="rId21"/>
    <p:sldId id="500" r:id="rId22"/>
    <p:sldId id="506" r:id="rId23"/>
    <p:sldId id="507" r:id="rId24"/>
    <p:sldId id="508" r:id="rId25"/>
    <p:sldId id="509" r:id="rId26"/>
    <p:sldId id="510" r:id="rId27"/>
    <p:sldId id="511" r:id="rId28"/>
    <p:sldId id="514" r:id="rId29"/>
    <p:sldId id="516" r:id="rId30"/>
    <p:sldId id="517" r:id="rId31"/>
    <p:sldId id="523" r:id="rId32"/>
    <p:sldId id="524" r:id="rId33"/>
    <p:sldId id="526" r:id="rId34"/>
    <p:sldId id="527" r:id="rId35"/>
    <p:sldId id="528" r:id="rId36"/>
    <p:sldId id="529" r:id="rId37"/>
    <p:sldId id="53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262"/>
    <a:srgbClr val="002C5A"/>
    <a:srgbClr val="686868"/>
    <a:srgbClr val="FFCC00"/>
    <a:srgbClr val="CC6600"/>
    <a:srgbClr val="0A4852"/>
    <a:srgbClr val="176D95"/>
    <a:srgbClr val="1B84A6"/>
    <a:srgbClr val="2CA8BA"/>
    <a:srgbClr val="46A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7.emf"/><Relationship Id="rId1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3T19:04:17.73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475.97168"/>
      <inkml:brushProperty name="anchorY" value="-4374.11719"/>
      <inkml:brushProperty name="scaleFactor" value="0.5"/>
    </inkml:brush>
  </inkml:definitions>
  <inkml:trace contextRef="#ctx0" brushRef="#br0">1 1,'0'0,"0"0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3T19:04:17.73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475.97168"/>
      <inkml:brushProperty name="anchorY" value="-4374.11719"/>
      <inkml:brushProperty name="scaleFactor" value="0.5"/>
    </inkml:brush>
  </inkml:definitions>
  <inkml:trace contextRef="#ctx0" brushRef="#br0">1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1D9B-A304-44F4-8F8D-3A73A3493A24}" type="datetimeFigureOut">
              <a:rPr lang="fr-CA" smtClean="0"/>
              <a:t>2020-09-10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6DEB-8212-4808-86A0-42C4078BB94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330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8694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211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808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347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9939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982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92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79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4558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1802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078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7693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2498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4824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5960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05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0219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6689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8786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2220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202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948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4669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7485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8303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7972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6323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485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11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323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552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167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711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7967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458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555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276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922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3480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790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025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882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71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836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à l’image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fr-CA" noProof="0"/>
              <a:t>Cliquez sur l’icône pour ajouter une image</a:t>
            </a:r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fr-CA" noProof="0" smtClean="0"/>
              <a:t>‹N°›</a:t>
            </a:fld>
            <a:endParaRPr lang="fr-CA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fr-CA" noProof="0"/>
              <a:t>CLIQUEZ POUR MODIFIER</a:t>
            </a:r>
          </a:p>
        </p:txBody>
      </p:sp>
      <p:sp>
        <p:nvSpPr>
          <p:cNvPr id="5" name="Espace réservé a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1421928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r-CA" noProof="0"/>
              <a:t>MODIFIEZ LE TEXTE PRINCIPAL</a:t>
            </a:r>
          </a:p>
        </p:txBody>
      </p:sp>
    </p:spTree>
    <p:extLst>
      <p:ext uri="{BB962C8B-B14F-4D97-AF65-F5344CB8AC3E}">
        <p14:creationId xmlns:p14="http://schemas.microsoft.com/office/powerpoint/2010/main" val="63853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051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326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915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824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88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053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480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366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57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oleObject" Target="https://d.docs.live.net/3b10ae487f77114d/01-SFQ/CA%20et%20AGA/20200912-AGA/Rapport%20annuel/2020_Rapport%20annuel_donn&#233;es.v3.xlsx!2020%20SM%20Demandes!L2C2:L17C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SM%20Demandes!L2C17:L8C23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10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SM%20Demandes!L2C17:L8C23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https://d.docs.live.net/3b10ae487f77114d/01-SFQ/CA%20et%20AGA/20200912-AGA/Rapport%20annuel/2020_Rapport%20annuel_donn&#233;es.v3.xlsx!2020%20SM%20Demandes!L2C9:L5C15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SM%20Budget!L2C2:L11C6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2.xml"/><Relationship Id="rId7" Type="http://schemas.openxmlformats.org/officeDocument/2006/relationships/oleObject" Target="https://d.docs.live.net/3b10ae487f77114d/01-SFQ/CA%20et%20AGA/20200912-AGA/Rapport%20annuel/2020_Rapport%20annuel_donn&#233;es.v3.xlsx!2020%20SM%20Budget!L13C2:L24C6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SM%20Budget!L2C2:L11C6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3.xml"/><Relationship Id="rId7" Type="http://schemas.openxmlformats.org/officeDocument/2006/relationships/oleObject" Target="https://d.docs.live.net/3b10ae487f77114d/01-SFQ/CA%20et%20AGA/20200912-AGA/Rapport%20annuel/2020_Rapport%20annuel_donn&#233;es.v3.xlsx!2020%20SM%20Budget!L26C2:L30C6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https://d.docs.live.net/3b10ae487f77114d/01-SFQ/CA%20et%20AGA/20200912-AGA/Rapport%20annuel/2020_Rapport%20annuel_donn&#233;es.v3.xlsx!2020%20SM%20Budget!L13C2:L24C6" TargetMode="External"/><Relationship Id="rId10" Type="http://schemas.openxmlformats.org/officeDocument/2006/relationships/image" Target="../media/image19.emf"/><Relationship Id="rId4" Type="http://schemas.openxmlformats.org/officeDocument/2006/relationships/image" Target="../media/image7.png"/><Relationship Id="rId9" Type="http://schemas.openxmlformats.org/officeDocument/2006/relationships/oleObject" Target="https://d.docs.live.net/3b10ae487f77114d/01-SFQ/CA%20et%20AGA/2020-2021/20200912-AGA/Rapport%20annuel/Copies%20de%20travail/2020_Rapport%20annuel_donn&#233;es.v4.xlsx!2020%20SM%20Budget!L2C2:L11C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https://d.docs.live.net/3b10ae487f77114d/01-SFQ/CA%20et%20AGA/2020-2021/20200912-AGA/Rapport%20annuel/2020_Rapport%20annuel_donn&#233;es.v3.xlsx!Entraineur%20et%20Para!L1C7:L8C1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emf"/><Relationship Id="rId5" Type="http://schemas.openxmlformats.org/officeDocument/2006/relationships/oleObject" Target="https://d.docs.live.net/3b10ae487f77114d/01-SFQ/CA%20et%20AGA/2020-2021/20200912-AGA/Rapport%20annuel/2020_Rapport%20annuel_donn&#233;es.v3.xlsx!Entraineur%20et%20Para!L1C1:L12C5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21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JBB2!L1C1:L9C7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JBB2!L2C38:L15C42" TargetMode="Externa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24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JBB2!L2C32:L14C36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JBB2!L2C26:L9C30" TargetMode="Externa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notesSlide" Target="../notesSlides/notesSlide25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JBB2!L2C26:L9C30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jpg"/><Relationship Id="rId5" Type="http://schemas.openxmlformats.org/officeDocument/2006/relationships/image" Target="../media/image7.png"/><Relationship Id="rId10" Type="http://schemas.openxmlformats.org/officeDocument/2006/relationships/image" Target="../media/image42.emf"/><Relationship Id="rId4" Type="http://schemas.openxmlformats.org/officeDocument/2006/relationships/image" Target="../media/image43.jpeg"/><Relationship Id="rId9" Type="http://schemas.openxmlformats.org/officeDocument/2006/relationships/oleObject" Target="https://d.docs.live.net/3b10ae487f77114d/01-SFQ/CA%20et%20AGA/2020-2021/20200912-AGA/Rapport%20annuel/Copies%20de%20travail/2020_Rapport%20annuel_donn&#233;es.v4.xlsx!2020%20JBB2!L2C32:L14C36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notesSlide" Target="../notesSlides/notesSlide26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JBB2!L2C44:L16C46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JBB2!L2C15:L8C18" TargetMode="Externa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https://d.docs.live.net/3b10ae487f77114d/01-SFQ/CA%20et%20AGA/2020-2021/20200912-AGA/Rapport%20annuel/Copies%20de%20travail/2020_Rapport%20annuel_donn&#233;es.v4.xlsx!2020%20JBB2!L2C44:L16C46" TargetMode="Externa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oleObject" Target="https://d.docs.live.net/3b10ae487f77114d/01-SFQ/CA%20et%20AGA/2020-2021/20200912-AGA/Rapport%20annuel/Copies%20de%20travail/2020_Rapport%20annuel_donn&#233;es.v4.xlsx!2020%20JBB2!L2C20:L9C24" TargetMode="External"/><Relationship Id="rId5" Type="http://schemas.openxmlformats.org/officeDocument/2006/relationships/image" Target="../media/image45.emf"/><Relationship Id="rId10" Type="http://schemas.openxmlformats.org/officeDocument/2006/relationships/image" Target="../media/image7.png"/><Relationship Id="rId4" Type="http://schemas.openxmlformats.org/officeDocument/2006/relationships/oleObject" Target="https://d.docs.live.net/3b10ae487f77114d/01-SFQ/CA%20et%20AGA/2020-2021/20200912-AGA/Rapport%20annuel/Copies%20de%20travail/2020_Rapport%20annuel_donn&#233;es.v4.xlsx!2020%20JBB2!L2C15:L8C18" TargetMode="External"/><Relationship Id="rId9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28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CQ%20(3)!L1C1:L7C4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png"/><Relationship Id="rId5" Type="http://schemas.openxmlformats.org/officeDocument/2006/relationships/image" Target="../media/image48.emf"/><Relationship Id="rId4" Type="http://schemas.openxmlformats.org/officeDocument/2006/relationships/oleObject" Target="https://d.docs.live.net/3b10ae487f77114d/01-SFQ/CA%20et%20AGA/2020-2021/20200912-AGA/Rapport%20annuel/Copies%20de%20travail/2020_Rapport%20annuel_donn&#233;es.v4.xlsx!2020%20CQ%20(3)!%5b2020_Rapport%20annuel_donn&#233;es.v4.xlsx%5d2020%20CQ%20(3)%20Graphique%202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29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CQ%20(3)!L70C1:L91C7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CQ%20(3)!L1C1:L7C4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6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Adh&#233;sion!L1C8:L7C1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Adh&#233;sion!L1C1:L15C6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4">
            <a:extLst>
              <a:ext uri="{FF2B5EF4-FFF2-40B4-BE49-F238E27FC236}">
                <a16:creationId xmlns:a16="http://schemas.microsoft.com/office/drawing/2014/main" id="{A1520F41-4E59-4391-80D1-86E3FA073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6">
            <a:extLst>
              <a:ext uri="{FF2B5EF4-FFF2-40B4-BE49-F238E27FC236}">
                <a16:creationId xmlns:a16="http://schemas.microsoft.com/office/drawing/2014/main" id="{CFED2ABF-8B8C-41EB-AC6C-59F6C2A11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40" name="Rectangle 18">
            <a:extLst>
              <a:ext uri="{FF2B5EF4-FFF2-40B4-BE49-F238E27FC236}">
                <a16:creationId xmlns:a16="http://schemas.microsoft.com/office/drawing/2014/main" id="{00E49CCE-5D65-4F89-B0A4-8F0B7AF0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44B25C-7219-48FF-9238-C2D200795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57357"/>
            <a:ext cx="8490857" cy="1652773"/>
          </a:xfrm>
        </p:spPr>
        <p:txBody>
          <a:bodyPr anchor="ctr">
            <a:noAutofit/>
          </a:bodyPr>
          <a:lstStyle/>
          <a:p>
            <a:r>
              <a:rPr lang="fr-CA" sz="4000" dirty="0"/>
              <a:t>Ski de fond Québec</a:t>
            </a:r>
          </a:p>
        </p:txBody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id="{16FA9F12-96B4-4424-8CEA-1846F8C03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A65C3239-1F1F-4503-993F-7C60C9EF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82C99F9B-A896-444C-9249-095841AA9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F6351DF2-A6F7-461D-B048-5920D83237D2}"/>
                  </a:ext>
                </a:extLst>
              </p14:cNvPr>
              <p14:cNvContentPartPr/>
              <p14:nvPr/>
            </p14:nvContentPartPr>
            <p14:xfrm>
              <a:off x="13405874" y="604468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F6351DF2-A6F7-461D-B048-5920D83237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88234" y="58682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F2AB349C-1380-44B7-B610-83023FC1FF97}"/>
              </a:ext>
            </a:extLst>
          </p:cNvPr>
          <p:cNvSpPr txBox="1"/>
          <p:nvPr/>
        </p:nvSpPr>
        <p:spPr>
          <a:xfrm>
            <a:off x="9119124" y="5029801"/>
            <a:ext cx="26561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4000" dirty="0"/>
              <a:t>12.09.20</a:t>
            </a:r>
          </a:p>
        </p:txBody>
      </p:sp>
      <p:sp>
        <p:nvSpPr>
          <p:cNvPr id="64" name="Ovale 15">
            <a:extLst>
              <a:ext uri="{FF2B5EF4-FFF2-40B4-BE49-F238E27FC236}">
                <a16:creationId xmlns:a16="http://schemas.microsoft.com/office/drawing/2014/main" id="{DE14BA8F-1245-4F6D-9147-94048937479E}"/>
              </a:ext>
            </a:extLst>
          </p:cNvPr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Ovale 11">
            <a:extLst>
              <a:ext uri="{FF2B5EF4-FFF2-40B4-BE49-F238E27FC236}">
                <a16:creationId xmlns:a16="http://schemas.microsoft.com/office/drawing/2014/main" id="{78B573B6-22D2-431B-B024-CDEB28038806}"/>
              </a:ext>
            </a:extLst>
          </p:cNvPr>
          <p:cNvSpPr/>
          <p:nvPr/>
        </p:nvSpPr>
        <p:spPr>
          <a:xfrm>
            <a:off x="9108000" y="39168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94936C96-1747-4960-8D00-C1E5EC8068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000" y="996700"/>
            <a:ext cx="12204000" cy="34781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676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848B761B-C726-4D54-ABB0-3BEE5DC86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23918"/>
              </p:ext>
            </p:extLst>
          </p:nvPr>
        </p:nvGraphicFramePr>
        <p:xfrm>
          <a:off x="1416000" y="1800000"/>
          <a:ext cx="9360000" cy="464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Worksheet" r:id="rId4" imgW="5895866" imgH="2924185" progId="Excel.Sheet.12">
                  <p:link updateAutomatic="1"/>
                </p:oleObj>
              </mc:Choice>
              <mc:Fallback>
                <p:oleObj name="Worksheet" r:id="rId4" imgW="5895866" imgH="2924185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848B761B-C726-4D54-ABB0-3BEE5DC86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6000" y="1800000"/>
                        <a:ext cx="9360000" cy="4642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627062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207125DF-3AA7-4C4C-9EF5-0A4C46E1E6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162817"/>
              </p:ext>
            </p:extLst>
          </p:nvPr>
        </p:nvGraphicFramePr>
        <p:xfrm>
          <a:off x="1056000" y="2822574"/>
          <a:ext cx="10080000" cy="205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Worksheet" r:id="rId5" imgW="5943524" imgH="1209851" progId="Excel.Sheet.12">
                  <p:link updateAutomatic="1"/>
                </p:oleObj>
              </mc:Choice>
              <mc:Fallback>
                <p:oleObj name="Worksheet" r:id="rId5" imgW="5943524" imgH="12098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6000" y="2822574"/>
                        <a:ext cx="10080000" cy="205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17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77A2172B-FFCE-441F-993D-203D58FB9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84014"/>
              </p:ext>
            </p:extLst>
          </p:nvPr>
        </p:nvGraphicFramePr>
        <p:xfrm>
          <a:off x="1056000" y="4861250"/>
          <a:ext cx="10080000" cy="108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Worksheet" r:id="rId5" imgW="5943524" imgH="638280" progId="Excel.Sheet.12">
                  <p:link updateAutomatic="1"/>
                </p:oleObj>
              </mc:Choice>
              <mc:Fallback>
                <p:oleObj name="Worksheet" r:id="rId5" imgW="5943524" imgH="638280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77A2172B-FFCE-441F-993D-203D58FB9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6000" y="4861250"/>
                        <a:ext cx="10080000" cy="1082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0FF11F54-DEF8-40FD-A4E0-6FB6C8C60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37843"/>
              </p:ext>
            </p:extLst>
          </p:nvPr>
        </p:nvGraphicFramePr>
        <p:xfrm>
          <a:off x="1056000" y="2404800"/>
          <a:ext cx="10080000" cy="205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Worksheet" r:id="rId7" imgW="5943524" imgH="1209851" progId="Excel.Sheet.12">
                  <p:link updateAutomatic="1"/>
                </p:oleObj>
              </mc:Choice>
              <mc:Fallback>
                <p:oleObj name="Worksheet" r:id="rId7" imgW="5943524" imgH="12098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6000" y="2404800"/>
                        <a:ext cx="10080000" cy="205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500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7424645B-4FAC-4350-B754-88104AAB3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78815"/>
              </p:ext>
            </p:extLst>
          </p:nvPr>
        </p:nvGraphicFramePr>
        <p:xfrm>
          <a:off x="1056000" y="2520000"/>
          <a:ext cx="10080000" cy="308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Worksheet" r:id="rId5" imgW="5848209" imgH="1790518" progId="Excel.Sheet.12">
                  <p:link updateAutomatic="1"/>
                </p:oleObj>
              </mc:Choice>
              <mc:Fallback>
                <p:oleObj name="Worksheet" r:id="rId5" imgW="5848209" imgH="17905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6000" y="2520000"/>
                        <a:ext cx="10080000" cy="308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457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B12FA96-CCEF-4B5C-B10E-ADC79F141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5532"/>
              </p:ext>
            </p:extLst>
          </p:nvPr>
        </p:nvGraphicFramePr>
        <p:xfrm>
          <a:off x="4651200" y="4953600"/>
          <a:ext cx="5904000" cy="180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Worksheet" r:id="rId5" imgW="5848209" imgH="1790518" progId="Excel.Sheet.12">
                  <p:link updateAutomatic="1"/>
                </p:oleObj>
              </mc:Choice>
              <mc:Fallback>
                <p:oleObj name="Worksheet" r:id="rId5" imgW="5848209" imgH="17905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200" y="4953600"/>
                        <a:ext cx="5904000" cy="1807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5A298F6-DA03-417B-806D-E421A0DA2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28719"/>
              </p:ext>
            </p:extLst>
          </p:nvPr>
        </p:nvGraphicFramePr>
        <p:xfrm>
          <a:off x="1416000" y="1710000"/>
          <a:ext cx="9360000" cy="347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Worksheet" r:id="rId7" imgW="5848209" imgH="2171818" progId="Excel.Sheet.12">
                  <p:link updateAutomatic="1"/>
                </p:oleObj>
              </mc:Choice>
              <mc:Fallback>
                <p:oleObj name="Worksheet" r:id="rId7" imgW="5848209" imgH="2171818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F5A298F6-DA03-417B-806D-E421A0DA24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6000" y="1710000"/>
                        <a:ext cx="9360000" cy="347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529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la pratique du ski de fond…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32" y="635482"/>
            <a:ext cx="1404000" cy="1514893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5A298F6-DA03-417B-806D-E421A0DA2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917673"/>
              </p:ext>
            </p:extLst>
          </p:nvPr>
        </p:nvGraphicFramePr>
        <p:xfrm>
          <a:off x="6191432" y="4434462"/>
          <a:ext cx="5760000" cy="2138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Worksheet" r:id="rId5" imgW="5848209" imgH="2171818" progId="Excel.Sheet.12">
                  <p:link updateAutomatic="1"/>
                </p:oleObj>
              </mc:Choice>
              <mc:Fallback>
                <p:oleObj name="Worksheet" r:id="rId5" imgW="5848209" imgH="2171818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F5A298F6-DA03-417B-806D-E421A0DA24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432" y="4434462"/>
                        <a:ext cx="5760000" cy="2138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8D9BFA0E-CFE6-400D-9E5F-A8D24A4FE8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111110"/>
              </p:ext>
            </p:extLst>
          </p:nvPr>
        </p:nvGraphicFramePr>
        <p:xfrm>
          <a:off x="1056000" y="2528136"/>
          <a:ext cx="10080000" cy="144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Worksheet" r:id="rId7" imgW="5848209" imgH="838026" progId="Excel.Sheet.12">
                  <p:link updateAutomatic="1"/>
                </p:oleObj>
              </mc:Choice>
              <mc:Fallback>
                <p:oleObj name="Worksheet" r:id="rId7" imgW="5848209" imgH="838026" progId="Excel.Sheet.12">
                  <p:link updateAutomatic="1"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8D9BFA0E-CFE6-400D-9E5F-A8D24A4FE8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6000" y="2528136"/>
                        <a:ext cx="10080000" cy="144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6E403483-4358-44C3-8852-3BD70F71C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100279"/>
              </p:ext>
            </p:extLst>
          </p:nvPr>
        </p:nvGraphicFramePr>
        <p:xfrm>
          <a:off x="219600" y="4435200"/>
          <a:ext cx="5760000" cy="176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Worksheet" r:id="rId9" imgW="5848209" imgH="1790518" progId="Excel.Sheet.12">
                  <p:link updateAutomatic="1"/>
                </p:oleObj>
              </mc:Choice>
              <mc:Fallback>
                <p:oleObj name="Worksheet" r:id="rId9" imgW="5848209" imgH="17905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600" y="4435200"/>
                        <a:ext cx="5760000" cy="1763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738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Image 6" descr="Une image contenant extérieur, neige, skiant, personne&#10;&#10;Description générée automatiquement">
            <a:extLst>
              <a:ext uri="{FF2B5EF4-FFF2-40B4-BE49-F238E27FC236}">
                <a16:creationId xmlns:a16="http://schemas.microsoft.com/office/drawing/2014/main" id="{49572257-B8A4-493F-8241-AED571118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63" y="4346206"/>
            <a:ext cx="5210263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2C5A"/>
            </a:solidFill>
            <a:miter lim="800000"/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0" y="666000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8E06FBC-7021-44E0-99E9-B26237A07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693848"/>
              </p:ext>
            </p:extLst>
          </p:nvPr>
        </p:nvGraphicFramePr>
        <p:xfrm>
          <a:off x="1056000" y="2016000"/>
          <a:ext cx="10080000" cy="231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Worksheet" r:id="rId6" imgW="6381893" imgH="1466830" progId="Excel.Sheet.12">
                  <p:link updateAutomatic="1"/>
                </p:oleObj>
              </mc:Choice>
              <mc:Fallback>
                <p:oleObj name="Worksheet" r:id="rId6" imgW="6381893" imgH="1466830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98E06FBC-7021-44E0-99E9-B26237A070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6000" y="2016000"/>
                        <a:ext cx="10080000" cy="2316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5241D657-F7C8-41D6-BE38-66EBAE7A1579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le ski paranordique</a:t>
            </a:r>
          </a:p>
        </p:txBody>
      </p:sp>
    </p:spTree>
    <p:extLst>
      <p:ext uri="{BB962C8B-B14F-4D97-AF65-F5344CB8AC3E}">
        <p14:creationId xmlns:p14="http://schemas.microsoft.com/office/powerpoint/2010/main" val="21297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Miser sur les </a:t>
            </a:r>
            <a:r>
              <a:rPr lang="fr-CA" dirty="0" err="1"/>
              <a:t>entraineur.e.s</a:t>
            </a:r>
            <a:r>
              <a:rPr lang="fr-CA" dirty="0"/>
              <a:t>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0" y="666000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F7EFA4F-2F23-4F88-BC45-E3E10138B2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975008"/>
              </p:ext>
            </p:extLst>
          </p:nvPr>
        </p:nvGraphicFramePr>
        <p:xfrm>
          <a:off x="1056000" y="2250000"/>
          <a:ext cx="10080000" cy="3907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Worksheet" r:id="rId5" imgW="5848209" imgH="2266954" progId="Excel.Sheet.12">
                  <p:link updateAutomatic="1"/>
                </p:oleObj>
              </mc:Choice>
              <mc:Fallback>
                <p:oleObj name="Worksheet" r:id="rId5" imgW="5848209" imgH="2266954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9F7EFA4F-2F23-4F88-BC45-E3E10138B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6000" y="2250000"/>
                        <a:ext cx="10080000" cy="3907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742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6E3C4B-436D-4345-86D6-35FAC0540F4B}"/>
              </a:ext>
            </a:extLst>
          </p:cNvPr>
          <p:cNvSpPr/>
          <p:nvPr/>
        </p:nvSpPr>
        <p:spPr>
          <a:xfrm>
            <a:off x="3432552" y="1985569"/>
            <a:ext cx="8526342" cy="4872431"/>
          </a:xfrm>
          <a:prstGeom prst="rect">
            <a:avLst/>
          </a:prstGeom>
          <a:gradFill flip="none" rotWithShape="1">
            <a:gsLst>
              <a:gs pos="0">
                <a:srgbClr val="686868"/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7DEBA16-6BA8-4569-892F-BB91E723A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6" b="95893" l="2703" r="96778">
                        <a14:foregroundMark x1="9667" y1="18929" x2="9350" y2="58494"/>
                        <a14:foregroundMark x1="6589" y1="84674" x2="5301" y2="91429"/>
                        <a14:foregroundMark x1="19456" y1="86052" x2="19439" y2="86964"/>
                        <a14:foregroundMark x1="20582" y1="24464" x2="19864" y2="63750"/>
                        <a14:foregroundMark x1="32432" y1="44107" x2="87318" y2="39464"/>
                        <a14:foregroundMark x1="87318" y1="39464" x2="93555" y2="39464"/>
                        <a14:foregroundMark x1="35031" y1="65357" x2="85447" y2="69821"/>
                        <a14:foregroundMark x1="85447" y1="69821" x2="92643" y2="69657"/>
                        <a14:foregroundMark x1="37110" y1="79643" x2="54886" y2="79286"/>
                        <a14:foregroundMark x1="54886" y1="79286" x2="92775" y2="83387"/>
                        <a14:foregroundMark x1="88773" y1="14107" x2="91476" y2="41607"/>
                        <a14:foregroundMark x1="77235" y1="16250" x2="77235" y2="16250"/>
                        <a14:foregroundMark x1="76611" y1="15714" x2="76611" y2="22857"/>
                        <a14:foregroundMark x1="63929" y1="9643" x2="64553" y2="43571"/>
                        <a14:foregroundMark x1="61954" y1="20357" x2="61954" y2="40000"/>
                        <a14:foregroundMark x1="74116" y1="19286" x2="79418" y2="19643"/>
                        <a14:foregroundMark x1="87006" y1="13214" x2="87318" y2="25357"/>
                        <a14:foregroundMark x1="65696" y1="18214" x2="65696" y2="26964"/>
                        <a14:foregroundMark x1="94387" y1="29821" x2="96985" y2="43571"/>
                        <a14:foregroundMark x1="95117" y1="51194" x2="94904" y2="52063"/>
                        <a14:foregroundMark x1="96985" y1="43571" x2="95176" y2="50955"/>
                        <a14:foregroundMark x1="96985" y1="38571" x2="96985" y2="38571"/>
                        <a14:foregroundMark x1="6549" y1="57500" x2="3534" y2="88929"/>
                        <a14:foregroundMark x1="3534" y1="88929" x2="4366" y2="95000"/>
                        <a14:foregroundMark x1="6757" y1="17679" x2="12058" y2="16250"/>
                        <a14:foregroundMark x1="18503" y1="15179" x2="20894" y2="22321"/>
                        <a14:foregroundMark x1="25156" y1="31607" x2="24740" y2="44643"/>
                        <a14:foregroundMark x1="29418" y1="15714" x2="30042" y2="31071"/>
                        <a14:foregroundMark x1="25988" y1="29464" x2="28274" y2="21250"/>
                        <a14:foregroundMark x1="27339" y1="17679" x2="30353" y2="17679"/>
                        <a14:foregroundMark x1="30183" y1="17268" x2="29522" y2="15714"/>
                        <a14:foregroundMark x1="34304" y1="13750" x2="34719" y2="23214"/>
                        <a14:foregroundMark x1="40644" y1="17321" x2="41060" y2="25536"/>
                        <a14:foregroundMark x1="48441" y1="7143" x2="48753" y2="20357"/>
                        <a14:foregroundMark x1="53119" y1="18214" x2="57277" y2="29821"/>
                        <a14:foregroundMark x1="33264" y1="13036" x2="37006" y2="17500"/>
                        <a14:foregroundMark x1="50624" y1="11964" x2="50624" y2="14821"/>
                        <a14:foregroundMark x1="62890" y1="15179" x2="67464" y2="11964"/>
                        <a14:foregroundMark x1="32952" y1="14821" x2="37110" y2="15357"/>
                        <a14:foregroundMark x1="37110" y1="15357" x2="33264" y2="11786"/>
                        <a14:foregroundMark x1="34304" y1="11786" x2="34304" y2="11786"/>
                        <a14:foregroundMark x1="34304" y1="11786" x2="36902" y2="16071"/>
                        <a14:foregroundMark x1="63098" y1="14107" x2="67568" y2="12321"/>
                        <a14:foregroundMark x1="67152" y1="9107" x2="64303" y2="7328"/>
                        <a14:foregroundMark x1="63418" y1="9872" x2="62994" y2="14821"/>
                        <a14:foregroundMark x1="74636" y1="21250" x2="75156" y2="24464"/>
                        <a14:foregroundMark x1="46466" y1="12143" x2="47817" y2="16964"/>
                        <a14:foregroundMark x1="88254" y1="95536" x2="92821" y2="88190"/>
                        <a14:foregroundMark x1="84200" y1="91786" x2="86798" y2="91786"/>
                        <a14:foregroundMark x1="55925" y1="88929" x2="55198" y2="91250"/>
                        <a14:foregroundMark x1="56549" y1="91250" x2="56549" y2="89821"/>
                        <a14:foregroundMark x1="47921" y1="90536" x2="51040" y2="88214"/>
                        <a14:foregroundMark x1="12994" y1="67143" x2="12266" y2="81071"/>
                        <a14:foregroundMark x1="12266" y1="81071" x2="13825" y2="90357"/>
                        <a14:foregroundMark x1="11227" y1="80357" x2="12370" y2="88929"/>
                        <a14:foregroundMark x1="22973" y1="70179" x2="24428" y2="89107"/>
                        <a14:foregroundMark x1="28690" y1="85893" x2="31497" y2="92857"/>
                        <a14:foregroundMark x1="27651" y1="91071" x2="27651" y2="86607"/>
                        <a14:foregroundMark x1="31601" y1="20893" x2="29522" y2="15000"/>
                        <a14:foregroundMark x1="31289" y1="18393" x2="30249" y2="15536"/>
                        <a14:foregroundMark x1="88669" y1="96071" x2="93867" y2="95536"/>
                        <a14:foregroundMark x1="73909" y1="91429" x2="75260" y2="91071"/>
                        <a14:foregroundMark x1="2703" y1="29286" x2="3015" y2="40714"/>
                        <a14:backgroundMark x1="9771" y1="60714" x2="9771" y2="68214"/>
                        <a14:backgroundMark x1="9563" y1="58571" x2="9252" y2="61071"/>
                        <a14:backgroundMark x1="20686" y1="63750" x2="20686" y2="69107"/>
                        <a14:backgroundMark x1="24844" y1="61786" x2="24844" y2="68929"/>
                        <a14:backgroundMark x1="2599" y1="70893" x2="1559" y2="94107"/>
                        <a14:backgroundMark x1="9563" y1="68571" x2="8004" y2="89643"/>
                        <a14:backgroundMark x1="9252" y1="66964" x2="9252" y2="70714"/>
                        <a14:backgroundMark x1="25977" y1="88758" x2="25988" y2="89286"/>
                        <a14:backgroundMark x1="25572" y1="69286" x2="25900" y2="85057"/>
                        <a14:backgroundMark x1="20582" y1="69107" x2="20478" y2="86071"/>
                        <a14:backgroundMark x1="98441" y1="52321" x2="98233" y2="94286"/>
                        <a14:backgroundMark x1="96881" y1="50893" x2="97297" y2="84464"/>
                        <a14:backgroundMark x1="95634" y1="51964" x2="96985" y2="81607"/>
                        <a14:backgroundMark x1="96985" y1="81607" x2="96154" y2="84643"/>
                        <a14:backgroundMark x1="95114" y1="53036" x2="95010" y2="88214"/>
                        <a14:backgroundMark x1="94283" y1="56250" x2="94595" y2="88750"/>
                        <a14:backgroundMark x1="93971" y1="68750" x2="94283" y2="57679"/>
                        <a14:backgroundMark x1="63514" y1="6964" x2="63825" y2="6964"/>
                        <a14:backgroundMark x1="63825" y1="7500" x2="64449" y2="6786"/>
                        <a14:backgroundMark x1="63929" y1="6786" x2="63825" y2="6964"/>
                        <a14:backgroundMark x1="32952" y1="12321" x2="33264" y2="11786"/>
                        <a14:backgroundMark x1="31705" y1="16607" x2="32536" y2="2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52" y="1996751"/>
            <a:ext cx="8526342" cy="496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Miser sur les </a:t>
            </a:r>
            <a:r>
              <a:rPr lang="fr-CA" dirty="0" err="1"/>
              <a:t>entraineur.e.s</a:t>
            </a:r>
            <a:r>
              <a:rPr lang="fr-CA" dirty="0"/>
              <a:t>…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4CDF535-8B6E-4A23-8FA0-AECCDBD09A7D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Première édition du camp des </a:t>
            </a:r>
            <a:r>
              <a:rPr lang="fr-CA" dirty="0" err="1"/>
              <a:t>entraineur.e.s</a:t>
            </a:r>
            <a:r>
              <a:rPr lang="fr-CA" dirty="0"/>
              <a:t> 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2A846CC2-D93B-44B1-9B58-CC3EF7EA2CCF}"/>
              </a:ext>
            </a:extLst>
          </p:cNvPr>
          <p:cNvSpPr txBox="1">
            <a:spLocks/>
          </p:cNvSpPr>
          <p:nvPr/>
        </p:nvSpPr>
        <p:spPr>
          <a:xfrm>
            <a:off x="758361" y="3327502"/>
            <a:ext cx="10577295" cy="30184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3 jours de camp</a:t>
            </a:r>
            <a:endParaRPr lang="fr-CA" sz="1600" dirty="0"/>
          </a:p>
          <a:p>
            <a:r>
              <a:rPr lang="fr-CA" dirty="0"/>
              <a:t>9 entraineurs présents</a:t>
            </a:r>
            <a:endParaRPr lang="fr-CA" sz="1600" dirty="0"/>
          </a:p>
          <a:p>
            <a:r>
              <a:rPr lang="fr-CA" dirty="0"/>
              <a:t>8 régions administratives</a:t>
            </a:r>
            <a:endParaRPr lang="fr-CA" sz="1600" dirty="0"/>
          </a:p>
          <a:p>
            <a:r>
              <a:rPr lang="fr-CA" dirty="0"/>
              <a:t>3 formateurs de niveau international</a:t>
            </a:r>
            <a:endParaRPr lang="fr-CA" sz="1600" dirty="0"/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/>
              <a:t>Plusieurs apprentissages réalisés par les </a:t>
            </a:r>
            <a:r>
              <a:rPr lang="fr-CA" dirty="0" err="1"/>
              <a:t>entraineur.e.s</a:t>
            </a:r>
            <a:r>
              <a:rPr lang="fr-CA" dirty="0"/>
              <a:t> et leurs athlètes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0" y="666000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38463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6E3C4B-436D-4345-86D6-35FAC0540F4B}"/>
              </a:ext>
            </a:extLst>
          </p:cNvPr>
          <p:cNvSpPr/>
          <p:nvPr/>
        </p:nvSpPr>
        <p:spPr>
          <a:xfrm>
            <a:off x="627744" y="1985570"/>
            <a:ext cx="10936513" cy="4872430"/>
          </a:xfrm>
          <a:prstGeom prst="rect">
            <a:avLst/>
          </a:prstGeom>
          <a:gradFill flip="none" rotWithShape="1">
            <a:gsLst>
              <a:gs pos="0">
                <a:srgbClr val="686868"/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Miser sur les </a:t>
            </a:r>
            <a:r>
              <a:rPr lang="fr-CA" dirty="0" err="1"/>
              <a:t>entraineur.e.s</a:t>
            </a:r>
            <a:r>
              <a:rPr lang="fr-CA" dirty="0"/>
              <a:t>…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4CDF535-8B6E-4A23-8FA0-AECCDBD09A7D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9486650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Nouveau programme de soutien à l’engagement d’une </a:t>
            </a:r>
            <a:r>
              <a:rPr lang="fr-CA" dirty="0" err="1"/>
              <a:t>entraineure</a:t>
            </a:r>
            <a:r>
              <a:rPr lang="fr-CA" dirty="0"/>
              <a:t> 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2A846CC2-D93B-44B1-9B58-CC3EF7EA2CCF}"/>
              </a:ext>
            </a:extLst>
          </p:cNvPr>
          <p:cNvSpPr txBox="1">
            <a:spLocks/>
          </p:cNvSpPr>
          <p:nvPr/>
        </p:nvSpPr>
        <p:spPr>
          <a:xfrm>
            <a:off x="758361" y="3773714"/>
            <a:ext cx="10577295" cy="25722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tabLst>
                <a:tab pos="9056688" algn="l"/>
              </a:tabLst>
            </a:pPr>
            <a:r>
              <a:rPr lang="fr-CA" sz="2600" b="0" i="0" dirty="0">
                <a:effectLst/>
              </a:rPr>
              <a:t>Soutien spécifique à l’engagement d’une </a:t>
            </a:r>
            <a:r>
              <a:rPr lang="fr-CA" sz="2600" b="0" i="0" dirty="0" err="1">
                <a:effectLst/>
              </a:rPr>
              <a:t>entraineure</a:t>
            </a:r>
            <a:r>
              <a:rPr lang="fr-CA" sz="2600" b="0" i="0" dirty="0">
                <a:effectLst/>
              </a:rPr>
              <a:t>	5 000 $</a:t>
            </a:r>
          </a:p>
          <a:p>
            <a:pPr>
              <a:lnSpc>
                <a:spcPct val="114000"/>
              </a:lnSpc>
              <a:tabLst>
                <a:tab pos="9056688" algn="l"/>
              </a:tabLst>
            </a:pPr>
            <a:r>
              <a:rPr lang="fr-CA" sz="2600" b="0" i="0" dirty="0">
                <a:effectLst/>
              </a:rPr>
              <a:t>Soutien à la participation des activités 	4 000 $</a:t>
            </a:r>
          </a:p>
          <a:p>
            <a:pPr lvl="1">
              <a:lnSpc>
                <a:spcPct val="114000"/>
              </a:lnSpc>
            </a:pPr>
            <a:r>
              <a:rPr lang="fr-CA" sz="2200" b="0" i="0" dirty="0">
                <a:effectLst/>
              </a:rPr>
              <a:t>Camps d’entrainement et/ou compétitions des </a:t>
            </a:r>
            <a:r>
              <a:rPr lang="fr-CA" sz="2200" dirty="0"/>
              <a:t>É</a:t>
            </a:r>
            <a:r>
              <a:rPr lang="fr-CA" sz="2200" b="0" i="0" dirty="0">
                <a:effectLst/>
              </a:rPr>
              <a:t>quipes du Québec</a:t>
            </a:r>
          </a:p>
          <a:p>
            <a:pPr>
              <a:lnSpc>
                <a:spcPct val="114000"/>
              </a:lnSpc>
              <a:tabLst>
                <a:tab pos="9056688" algn="l"/>
              </a:tabLst>
            </a:pPr>
            <a:r>
              <a:rPr lang="fr-CA" sz="2600" dirty="0"/>
              <a:t>Soutien à des</a:t>
            </a:r>
            <a:r>
              <a:rPr lang="fr-CA" sz="2600" b="0" i="0" dirty="0">
                <a:effectLst/>
              </a:rPr>
              <a:t> activités de formation (</a:t>
            </a:r>
            <a:r>
              <a:rPr lang="fr-CA" sz="2600" dirty="0"/>
              <a:t>mentorat)	</a:t>
            </a:r>
            <a:r>
              <a:rPr lang="fr-CA" sz="2600" b="0" i="0" dirty="0">
                <a:effectLst/>
              </a:rPr>
              <a:t>3 500 $</a:t>
            </a:r>
          </a:p>
          <a:p>
            <a:endParaRPr lang="fr-CA" sz="2800" b="0" i="0" dirty="0">
              <a:effectLst/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0" y="666000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C38E1D-19AE-4B83-AC66-84566DA0EB11}"/>
              </a:ext>
            </a:extLst>
          </p:cNvPr>
          <p:cNvSpPr txBox="1"/>
          <p:nvPr/>
        </p:nvSpPr>
        <p:spPr>
          <a:xfrm>
            <a:off x="508000" y="2965470"/>
            <a:ext cx="4107543" cy="461665"/>
          </a:xfrm>
          <a:prstGeom prst="rect">
            <a:avLst/>
          </a:prstGeom>
          <a:gradFill>
            <a:gsLst>
              <a:gs pos="28000">
                <a:schemeClr val="tx1"/>
              </a:gs>
              <a:gs pos="4000">
                <a:srgbClr val="0B2262"/>
              </a:gs>
              <a:gs pos="83000">
                <a:schemeClr val="bg2">
                  <a:tint val="96000"/>
                  <a:shade val="100000"/>
                  <a:hueMod val="92000"/>
                  <a:satMod val="200000"/>
                  <a:lumMod val="128000"/>
                </a:schemeClr>
              </a:gs>
              <a:gs pos="100000">
                <a:srgbClr val="0B2262"/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CA" sz="2400" b="1" dirty="0">
                <a:solidFill>
                  <a:srgbClr val="002C5A"/>
                </a:solidFill>
              </a:rPr>
              <a:t>12 500$ au total</a:t>
            </a:r>
          </a:p>
        </p:txBody>
      </p:sp>
    </p:spTree>
    <p:extLst>
      <p:ext uri="{BB962C8B-B14F-4D97-AF65-F5344CB8AC3E}">
        <p14:creationId xmlns:p14="http://schemas.microsoft.com/office/powerpoint/2010/main" val="520219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9565920" y="429915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D2E3FE3-6AB3-4738-8F44-F76826B4F453}"/>
              </a:ext>
            </a:extLst>
          </p:cNvPr>
          <p:cNvSpPr txBox="1">
            <a:spLocks/>
          </p:cNvSpPr>
          <p:nvPr/>
        </p:nvSpPr>
        <p:spPr>
          <a:xfrm>
            <a:off x="758363" y="2137057"/>
            <a:ext cx="4639736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Horaire des présentations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3244CD8C-E6A3-4711-8FBB-EBBE786C2D3C}"/>
              </a:ext>
            </a:extLst>
          </p:cNvPr>
          <p:cNvSpPr txBox="1">
            <a:spLocks/>
          </p:cNvSpPr>
          <p:nvPr/>
        </p:nvSpPr>
        <p:spPr>
          <a:xfrm>
            <a:off x="758363" y="2851662"/>
            <a:ext cx="5171021" cy="37717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9 h</a:t>
            </a:r>
          </a:p>
          <a:p>
            <a:r>
              <a:rPr lang="fr-CA" dirty="0"/>
              <a:t>Mot de bienvenue</a:t>
            </a:r>
          </a:p>
          <a:p>
            <a:pPr marL="457200" lvl="1" indent="0">
              <a:buNone/>
            </a:pPr>
            <a:r>
              <a:rPr lang="fr-CA" sz="1600" dirty="0"/>
              <a:t>Daniel Bellerose</a:t>
            </a:r>
          </a:p>
          <a:p>
            <a:r>
              <a:rPr lang="fr-CA" dirty="0"/>
              <a:t>Résumé du rapport annuel</a:t>
            </a:r>
          </a:p>
          <a:p>
            <a:pPr marL="457200" lvl="1" indent="0">
              <a:buNone/>
            </a:pPr>
            <a:r>
              <a:rPr lang="fr-CA" sz="1600" dirty="0"/>
              <a:t>Divers présentateurs</a:t>
            </a:r>
          </a:p>
          <a:p>
            <a:pPr marL="0" indent="0">
              <a:buNone/>
            </a:pPr>
            <a:r>
              <a:rPr lang="fr-CA" dirty="0"/>
              <a:t>10 h</a:t>
            </a:r>
          </a:p>
          <a:p>
            <a:r>
              <a:rPr lang="fr-CA" dirty="0"/>
              <a:t>Adaptation aux changements</a:t>
            </a:r>
          </a:p>
          <a:p>
            <a:pPr marL="457200" lvl="1" indent="0">
              <a:buNone/>
            </a:pPr>
            <a:r>
              <a:rPr lang="fr-CA" sz="1600" dirty="0"/>
              <a:t>André Goulet</a:t>
            </a:r>
          </a:p>
          <a:p>
            <a:pPr marL="0" indent="0">
              <a:buNone/>
            </a:pPr>
            <a:r>
              <a:rPr lang="fr-CA" dirty="0"/>
              <a:t>10h50 </a:t>
            </a:r>
            <a:r>
              <a:rPr lang="fr-CA" dirty="0">
                <a:sym typeface="Wingdings" panose="05000000000000000000" pitchFamily="2" charset="2"/>
              </a:rPr>
              <a:t> </a:t>
            </a:r>
            <a:r>
              <a:rPr lang="fr-CA" dirty="0"/>
              <a:t>Pause de 10 minutes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F071D4D6-C9E7-4E0F-86FD-F894A5C244FA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9777046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AGA 2019-2020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75C4A2B-4DDF-4107-A6C1-FF975E5CF8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93" y="637226"/>
            <a:ext cx="1334589" cy="144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B64ED809-F42C-4999-95CB-0A8ABEAC6A05}"/>
              </a:ext>
            </a:extLst>
          </p:cNvPr>
          <p:cNvSpPr txBox="1">
            <a:spLocks/>
          </p:cNvSpPr>
          <p:nvPr/>
        </p:nvSpPr>
        <p:spPr>
          <a:xfrm>
            <a:off x="6616230" y="2142760"/>
            <a:ext cx="4639736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Assemblée générale annuelle</a:t>
            </a:r>
          </a:p>
        </p:txBody>
      </p:sp>
      <p:sp>
        <p:nvSpPr>
          <p:cNvPr id="33" name="Espace réservé du contenu 6">
            <a:extLst>
              <a:ext uri="{FF2B5EF4-FFF2-40B4-BE49-F238E27FC236}">
                <a16:creationId xmlns:a16="http://schemas.microsoft.com/office/drawing/2014/main" id="{2E6164BD-5CCB-41E9-B926-26892541F1E7}"/>
              </a:ext>
            </a:extLst>
          </p:cNvPr>
          <p:cNvSpPr txBox="1">
            <a:spLocks/>
          </p:cNvSpPr>
          <p:nvPr/>
        </p:nvSpPr>
        <p:spPr>
          <a:xfrm>
            <a:off x="6616230" y="2865956"/>
            <a:ext cx="5171021" cy="37717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11 h</a:t>
            </a:r>
          </a:p>
          <a:p>
            <a:r>
              <a:rPr lang="fr-CA" dirty="0"/>
              <a:t>Selon l’ordre du jour</a:t>
            </a:r>
          </a:p>
          <a:p>
            <a:pPr marL="457200" lvl="1" indent="0">
              <a:buNone/>
            </a:pPr>
            <a:endParaRPr lang="fr-CA" sz="1600" dirty="0"/>
          </a:p>
          <a:p>
            <a:pPr marL="0" indent="0">
              <a:buNone/>
            </a:pPr>
            <a:r>
              <a:rPr lang="fr-CA" dirty="0"/>
              <a:t>12 h</a:t>
            </a:r>
          </a:p>
          <a:p>
            <a:r>
              <a:rPr lang="fr-CA" dirty="0"/>
              <a:t>Fin de l’assemblée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1F65817D-7C5D-49D4-868A-8BB118E343B6}"/>
              </a:ext>
            </a:extLst>
          </p:cNvPr>
          <p:cNvSpPr txBox="1">
            <a:spLocks/>
          </p:cNvSpPr>
          <p:nvPr/>
        </p:nvSpPr>
        <p:spPr>
          <a:xfrm>
            <a:off x="4810886" y="1011988"/>
            <a:ext cx="494925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800" dirty="0"/>
              <a:t>Animation : </a:t>
            </a:r>
            <a:r>
              <a:rPr lang="fr-CA" sz="2800" dirty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Daniel Bellerose</a:t>
            </a:r>
          </a:p>
        </p:txBody>
      </p:sp>
    </p:spTree>
    <p:extLst>
      <p:ext uri="{BB962C8B-B14F-4D97-AF65-F5344CB8AC3E}">
        <p14:creationId xmlns:p14="http://schemas.microsoft.com/office/powerpoint/2010/main" val="15871648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6E3C4B-436D-4345-86D6-35FAC0540F4B}"/>
              </a:ext>
            </a:extLst>
          </p:cNvPr>
          <p:cNvSpPr/>
          <p:nvPr/>
        </p:nvSpPr>
        <p:spPr>
          <a:xfrm>
            <a:off x="3106057" y="2965470"/>
            <a:ext cx="8621486" cy="3892530"/>
          </a:xfrm>
          <a:prstGeom prst="rect">
            <a:avLst/>
          </a:prstGeom>
          <a:gradFill flip="none" rotWithShape="1">
            <a:gsLst>
              <a:gs pos="0">
                <a:srgbClr val="686868"/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590B845-D787-487A-8E71-310382F2B473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Miser sur les </a:t>
            </a:r>
            <a:r>
              <a:rPr lang="fr-CA" dirty="0" err="1"/>
              <a:t>entraineur.e.s</a:t>
            </a:r>
            <a:r>
              <a:rPr lang="fr-CA" dirty="0"/>
              <a:t>…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4CDF535-8B6E-4A23-8FA0-AECCDBD09A7D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9486650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Nouveau programme de soutien à l’engagement d’une </a:t>
            </a:r>
            <a:r>
              <a:rPr lang="fr-CA" dirty="0" err="1"/>
              <a:t>entraineure</a:t>
            </a:r>
            <a:r>
              <a:rPr lang="fr-CA" dirty="0"/>
              <a:t> 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2A846CC2-D93B-44B1-9B58-CC3EF7EA2CCF}"/>
              </a:ext>
            </a:extLst>
          </p:cNvPr>
          <p:cNvSpPr txBox="1">
            <a:spLocks/>
          </p:cNvSpPr>
          <p:nvPr/>
        </p:nvSpPr>
        <p:spPr>
          <a:xfrm>
            <a:off x="3294743" y="2965470"/>
            <a:ext cx="8269514" cy="33804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056688" algn="l"/>
              </a:tabLst>
            </a:pPr>
            <a:r>
              <a:rPr lang="fr-CA" sz="3400" dirty="0">
                <a:latin typeface="+mj-lt"/>
              </a:rPr>
              <a:t>Quelques réactions…</a:t>
            </a:r>
            <a:endParaRPr lang="fr-CA" sz="3400" b="0" i="0" dirty="0">
              <a:effectLst/>
              <a:latin typeface="+mj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tabLst>
                <a:tab pos="9056688" algn="l"/>
              </a:tabLst>
            </a:pPr>
            <a:r>
              <a:rPr lang="fr-CA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 Un gros travail sur mes objectifs 2 et 3 ont été réalisés cette semaine. Je devrais voir des résultats dans les prochaines semaines. » Christine Bisson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fr-CA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 Christine a été en mesure d’observer plusieurs nouvelles façons de faire. Elle s’est montrée ouverte à apprendre. » Godefroy Bilodeau</a:t>
            </a:r>
            <a:endParaRPr lang="fr-CA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fr-CA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 La possibilité de se côtoyer sur une base régulière cet hiver fut un facteur positif déterminant. » Godefroy Bilodeau</a:t>
            </a:r>
          </a:p>
          <a:p>
            <a:endParaRPr lang="fr-CA" sz="2800" b="0" i="0" dirty="0">
              <a:effectLst/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0" y="666000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9BC58C-9261-48FB-9DA7-4C9CB5F852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1" y="2697760"/>
            <a:ext cx="1905000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650D64A-BEDF-4580-A11F-3D630CB6B2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1" y="4655707"/>
            <a:ext cx="1905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B4CDB18-2219-44E3-BA1D-B6150A5DDF34}"/>
              </a:ext>
            </a:extLst>
          </p:cNvPr>
          <p:cNvSpPr txBox="1"/>
          <p:nvPr/>
        </p:nvSpPr>
        <p:spPr>
          <a:xfrm>
            <a:off x="7147969" y="2697760"/>
            <a:ext cx="4107543" cy="461665"/>
          </a:xfrm>
          <a:prstGeom prst="rect">
            <a:avLst/>
          </a:prstGeom>
          <a:gradFill>
            <a:gsLst>
              <a:gs pos="28000">
                <a:schemeClr val="tx1"/>
              </a:gs>
              <a:gs pos="4000">
                <a:srgbClr val="0B2262"/>
              </a:gs>
              <a:gs pos="83000">
                <a:schemeClr val="bg2">
                  <a:tint val="96000"/>
                  <a:shade val="100000"/>
                  <a:hueMod val="92000"/>
                  <a:satMod val="200000"/>
                  <a:lumMod val="128000"/>
                </a:schemeClr>
              </a:gs>
              <a:gs pos="100000">
                <a:srgbClr val="0B2262"/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CA" sz="2400" b="1" dirty="0">
                <a:solidFill>
                  <a:srgbClr val="002C5A"/>
                </a:solidFill>
              </a:rPr>
              <a:t>12 500$ au total</a:t>
            </a:r>
          </a:p>
        </p:txBody>
      </p:sp>
      <p:pic>
        <p:nvPicPr>
          <p:cNvPr id="2" name="Image 1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ADEEA129-C359-4AD6-AC8B-9FE67C066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014" y="5649839"/>
            <a:ext cx="74928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0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D93EC21-E2C9-4A28-A43F-1A2E127814F6}"/>
              </a:ext>
            </a:extLst>
          </p:cNvPr>
          <p:cNvSpPr txBox="1">
            <a:spLocks/>
          </p:cNvSpPr>
          <p:nvPr/>
        </p:nvSpPr>
        <p:spPr>
          <a:xfrm>
            <a:off x="758363" y="1985569"/>
            <a:ext cx="4639736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Objectifs du financement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385D1FAA-6CA7-4CDA-8201-765DD00D5AC9}"/>
              </a:ext>
            </a:extLst>
          </p:cNvPr>
          <p:cNvSpPr txBox="1">
            <a:spLocks/>
          </p:cNvSpPr>
          <p:nvPr/>
        </p:nvSpPr>
        <p:spPr>
          <a:xfrm>
            <a:off x="758362" y="2574162"/>
            <a:ext cx="5001638" cy="37717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Ministère de l’Éducation du Québec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ésultats – Championnats canadiens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ésultats 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Jeux du Canada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eprésentativité – Jeux du Québec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Québécois – Équipes nationales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Juniors et seniors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ombre d’athlètes identifiés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Espoir, Relève, Élite et Excellence; et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articipation et résultats – 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lympiques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D18FBEFF-3BB1-4FB0-845E-A351BE72E153}"/>
              </a:ext>
            </a:extLst>
          </p:cNvPr>
          <p:cNvSpPr txBox="1">
            <a:spLocks/>
          </p:cNvSpPr>
          <p:nvPr/>
        </p:nvSpPr>
        <p:spPr>
          <a:xfrm>
            <a:off x="6156462" y="2574161"/>
            <a:ext cx="5818228" cy="37717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L’Institu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national du sport du Québec</a:t>
            </a: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d’accompagnement en services médico-scientifiques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national d’entrainement Pierre-Harvey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 régionaux multisports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de soutien aux centres </a:t>
            </a:r>
            <a:r>
              <a:rPr lang="fr-CA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unisports</a:t>
            </a: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national d’entrainement Pierre-Harvey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F1B8647-C965-41EC-BF5D-AD4D05D62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945" y="5563488"/>
            <a:ext cx="2590906" cy="782454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D52CD7-856E-4B47-94B7-0838FE337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768" y="5459726"/>
            <a:ext cx="1356253" cy="782454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141230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EB82515-FE80-4034-A3F8-C901BAA136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14" y="4841914"/>
            <a:ext cx="3037840" cy="179959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D93EC21-E2C9-4A28-A43F-1A2E127814F6}"/>
              </a:ext>
            </a:extLst>
          </p:cNvPr>
          <p:cNvSpPr txBox="1">
            <a:spLocks/>
          </p:cNvSpPr>
          <p:nvPr/>
        </p:nvSpPr>
        <p:spPr>
          <a:xfrm>
            <a:off x="758363" y="1985569"/>
            <a:ext cx="6430228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Performances nationales et internationales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8F9032F-0366-4EBC-A76D-C7825F9E1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12">
            <a:off x="501988" y="2697988"/>
            <a:ext cx="3789747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2D050">
                <a:alpha val="7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782E7A3-8D09-4769-9E45-B7401AE0B3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827">
            <a:off x="4380719" y="3966106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2D050">
                <a:alpha val="7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CF39F4A-643E-4620-AC66-997C847405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304">
            <a:off x="7019730" y="2291642"/>
            <a:ext cx="3622406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2D050">
                <a:alpha val="7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7508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D93EC21-E2C9-4A28-A43F-1A2E127814F6}"/>
              </a:ext>
            </a:extLst>
          </p:cNvPr>
          <p:cNvSpPr txBox="1">
            <a:spLocks/>
          </p:cNvSpPr>
          <p:nvPr/>
        </p:nvSpPr>
        <p:spPr>
          <a:xfrm>
            <a:off x="758363" y="1985569"/>
            <a:ext cx="6430228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Performances nationales et internationales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08112D1-662C-451F-B902-CD94BF2C7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81001"/>
              </p:ext>
            </p:extLst>
          </p:nvPr>
        </p:nvGraphicFramePr>
        <p:xfrm>
          <a:off x="876000" y="2574162"/>
          <a:ext cx="10440000" cy="384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Worksheet" r:id="rId5" imgW="7210598" imgH="2657351" progId="Excel.Sheet.12">
                  <p:link updateAutomatic="1"/>
                </p:oleObj>
              </mc:Choice>
              <mc:Fallback>
                <p:oleObj name="Worksheet" r:id="rId5" imgW="7210598" imgH="2657351" progId="Excel.Sheet.12">
                  <p:link updateAutomatic="1"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308112D1-662C-451F-B902-CD94BF2C7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6000" y="2574162"/>
                        <a:ext cx="10440000" cy="3847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FA22279-A60C-449B-A85B-79C5D7AB9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21943"/>
              </p:ext>
            </p:extLst>
          </p:nvPr>
        </p:nvGraphicFramePr>
        <p:xfrm>
          <a:off x="1308000" y="3324930"/>
          <a:ext cx="9576000" cy="281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Worksheet" r:id="rId7" imgW="5676871" imgH="1666956" progId="Excel.Sheet.12">
                  <p:link updateAutomatic="1"/>
                </p:oleObj>
              </mc:Choice>
              <mc:Fallback>
                <p:oleObj name="Worksheet" r:id="rId7" imgW="5676871" imgH="1666956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EFA22279-A60C-449B-A85B-79C5D7AB94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8000" y="3324930"/>
                        <a:ext cx="9576000" cy="2811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594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D93EC21-E2C9-4A28-A43F-1A2E127814F6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57283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Plan de développement de l’excellence 2019-2024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93949CA-92E7-42AB-9A03-7018549FD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6" y="2601005"/>
            <a:ext cx="3973524" cy="1800000"/>
          </a:xfrm>
          <a:prstGeom prst="rect">
            <a:avLst/>
          </a:prstGeom>
        </p:spPr>
      </p:pic>
      <p:pic>
        <p:nvPicPr>
          <p:cNvPr id="9" name="Image 8" descr="Une image contenant dessin, alimentation&#10;&#10;Description générée automatiquement">
            <a:extLst>
              <a:ext uri="{FF2B5EF4-FFF2-40B4-BE49-F238E27FC236}">
                <a16:creationId xmlns:a16="http://schemas.microsoft.com/office/drawing/2014/main" id="{D7C99EA5-8AF9-49EA-8E4C-B585A0B9D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" y="4371274"/>
            <a:ext cx="1628265" cy="1872000"/>
          </a:xfrm>
          <a:prstGeom prst="rect">
            <a:avLst/>
          </a:prstGeom>
          <a:effectLst>
            <a:outerShdw blurRad="25400" dist="25400" dir="2700000" algn="tl" rotWithShape="0">
              <a:schemeClr val="tx1"/>
            </a:outerShdw>
          </a:effectLst>
        </p:spPr>
      </p:pic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C372B65A-7115-4049-B8AE-7FC758530A51}"/>
              </a:ext>
            </a:extLst>
          </p:cNvPr>
          <p:cNvSpPr txBox="1">
            <a:spLocks/>
          </p:cNvSpPr>
          <p:nvPr/>
        </p:nvSpPr>
        <p:spPr>
          <a:xfrm>
            <a:off x="6096000" y="2601006"/>
            <a:ext cx="5252234" cy="2512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Partenariats améliorés et rapprochements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Calendriers de compétitions adaptés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Camps conjoints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 concertée pour aider Nordiq Canad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dans 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développement de la vision et du plan 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haute performance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 descr="Une image contenant extérieur, neige, personne, skiant&#10;&#10;Description générée automatiquement">
            <a:extLst>
              <a:ext uri="{FF2B5EF4-FFF2-40B4-BE49-F238E27FC236}">
                <a16:creationId xmlns:a16="http://schemas.microsoft.com/office/drawing/2014/main" id="{01B44BD1-95FA-4C81-BFDD-2185E255FD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916">
            <a:off x="3120206" y="4242140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2D050">
                <a:alpha val="7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Espace réservé du contenu 6">
            <a:extLst>
              <a:ext uri="{FF2B5EF4-FFF2-40B4-BE49-F238E27FC236}">
                <a16:creationId xmlns:a16="http://schemas.microsoft.com/office/drawing/2014/main" id="{E634C554-4BDF-4C6D-95BE-B68B9614F161}"/>
              </a:ext>
            </a:extLst>
          </p:cNvPr>
          <p:cNvSpPr txBox="1">
            <a:spLocks/>
          </p:cNvSpPr>
          <p:nvPr/>
        </p:nvSpPr>
        <p:spPr>
          <a:xfrm>
            <a:off x="6096000" y="5038640"/>
            <a:ext cx="5252234" cy="15399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Haute performance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d’une vision commune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Amorce d’un processus consultatif de développement d’un plan canadien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00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extérieur, personne, sport, skiant&#10;&#10;Description générée automatiquement">
            <a:extLst>
              <a:ext uri="{FF2B5EF4-FFF2-40B4-BE49-F238E27FC236}">
                <a16:creationId xmlns:a16="http://schemas.microsoft.com/office/drawing/2014/main" id="{DDA2A871-F593-497B-82AD-62D915902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26" y="4542980"/>
            <a:ext cx="4500722" cy="1800000"/>
          </a:xfrm>
          <a:prstGeom prst="rect">
            <a:avLst/>
          </a:prstGeom>
          <a:ln>
            <a:solidFill>
              <a:srgbClr val="002C5A"/>
            </a:solidFill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</p:spPr>
      </p:pic>
      <p:sp>
        <p:nvSpPr>
          <p:cNvPr id="16" name="Ovale 15"/>
          <p:cNvSpPr/>
          <p:nvPr/>
        </p:nvSpPr>
        <p:spPr>
          <a:xfrm>
            <a:off x="-1008262" y="-143058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332191" y="4048459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D93EC21-E2C9-4A28-A43F-1A2E127814F6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6774551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Centre national d’entrainement Pierre-Harvey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 descr="Une image contenant personne, groupe, intérieur, photo&#10;&#10;Description générée automatiquement">
            <a:extLst>
              <a:ext uri="{FF2B5EF4-FFF2-40B4-BE49-F238E27FC236}">
                <a16:creationId xmlns:a16="http://schemas.microsoft.com/office/drawing/2014/main" id="{0485B3CE-832A-4182-A1DF-864DC824D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0" y="2574162"/>
            <a:ext cx="5314712" cy="1800000"/>
          </a:xfrm>
          <a:prstGeom prst="rect">
            <a:avLst/>
          </a:prstGeom>
          <a:ln>
            <a:solidFill>
              <a:srgbClr val="002C5A"/>
            </a:solidFill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</p:spPr>
      </p:pic>
      <p:pic>
        <p:nvPicPr>
          <p:cNvPr id="7" name="Image 6" descr="Une image contenant personne, intérieur, homme, femme&#10;&#10;Description générée automatiquement">
            <a:extLst>
              <a:ext uri="{FF2B5EF4-FFF2-40B4-BE49-F238E27FC236}">
                <a16:creationId xmlns:a16="http://schemas.microsoft.com/office/drawing/2014/main" id="{B10A6A12-526F-4599-A082-85955E163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0" y="4540101"/>
            <a:ext cx="2884507" cy="1800000"/>
          </a:xfrm>
          <a:prstGeom prst="rect">
            <a:avLst/>
          </a:prstGeom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</p:spPr>
      </p:pic>
      <p:sp>
        <p:nvSpPr>
          <p:cNvPr id="19" name="Espace réservé du contenu 6">
            <a:extLst>
              <a:ext uri="{FF2B5EF4-FFF2-40B4-BE49-F238E27FC236}">
                <a16:creationId xmlns:a16="http://schemas.microsoft.com/office/drawing/2014/main" id="{555B385F-DB59-4CD5-90C6-4621FE9F28EC}"/>
              </a:ext>
            </a:extLst>
          </p:cNvPr>
          <p:cNvSpPr txBox="1">
            <a:spLocks/>
          </p:cNvSpPr>
          <p:nvPr/>
        </p:nvSpPr>
        <p:spPr>
          <a:xfrm>
            <a:off x="6560456" y="2601007"/>
            <a:ext cx="5007430" cy="18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 Harvey toujours impliqué</a:t>
            </a: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Réduction importante des subventions</a:t>
            </a: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Soutien financier significatif de part de la communauté d’affaires de Québec</a:t>
            </a: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AA38A0A4-4D62-4825-8F98-C71A67424DDB}"/>
              </a:ext>
            </a:extLst>
          </p:cNvPr>
          <p:cNvSpPr txBox="1">
            <a:spLocks/>
          </p:cNvSpPr>
          <p:nvPr/>
        </p:nvSpPr>
        <p:spPr>
          <a:xfrm>
            <a:off x="7010400" y="4697894"/>
            <a:ext cx="4779600" cy="1663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 Bouchard de retour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Rôle accru de François Pepin à la coordination des Équipes du Québec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provincial CNEPH-SFQ</a:t>
            </a:r>
          </a:p>
        </p:txBody>
      </p:sp>
    </p:spTree>
    <p:extLst>
      <p:ext uri="{BB962C8B-B14F-4D97-AF65-F5344CB8AC3E}">
        <p14:creationId xmlns:p14="http://schemas.microsoft.com/office/powerpoint/2010/main" val="2489067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1548000" y="-143058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332191" y="4048459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955E8E2-5A14-4B2F-956D-D901F3483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356726"/>
              </p:ext>
            </p:extLst>
          </p:nvPr>
        </p:nvGraphicFramePr>
        <p:xfrm>
          <a:off x="1056000" y="2693988"/>
          <a:ext cx="10080000" cy="225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Worksheet" r:id="rId5" imgW="6543776" imgH="1466830" progId="Excel.Sheet.12">
                  <p:link updateAutomatic="1"/>
                </p:oleObj>
              </mc:Choice>
              <mc:Fallback>
                <p:oleObj name="Worksheet" r:id="rId5" imgW="6543776" imgH="1466830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9955E8E2-5A14-4B2F-956D-D901F3483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6000" y="2693988"/>
                        <a:ext cx="10080000" cy="225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552E878A-0B47-487E-9002-F15E16045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05479"/>
              </p:ext>
            </p:extLst>
          </p:nvPr>
        </p:nvGraphicFramePr>
        <p:xfrm>
          <a:off x="1056000" y="2193924"/>
          <a:ext cx="10080000" cy="38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Worksheet" r:id="rId7" imgW="6543776" imgH="2467080" progId="Excel.Sheet.12">
                  <p:link updateAutomatic="1"/>
                </p:oleObj>
              </mc:Choice>
              <mc:Fallback>
                <p:oleObj name="Worksheet" r:id="rId7" imgW="6543776" imgH="2467080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552E878A-0B47-487E-9002-F15E16045B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6000" y="2193924"/>
                        <a:ext cx="10080000" cy="38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74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clôture, extérieur, gens&#10;&#10;Description générée automatiquement">
            <a:extLst>
              <a:ext uri="{FF2B5EF4-FFF2-40B4-BE49-F238E27FC236}">
                <a16:creationId xmlns:a16="http://schemas.microsoft.com/office/drawing/2014/main" id="{5A2833A1-6BD6-4B62-9982-6AB1B561AC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57" y="1324910"/>
            <a:ext cx="3696320" cy="2772000"/>
          </a:xfrm>
          <a:prstGeom prst="rect">
            <a:avLst/>
          </a:prstGeom>
          <a:ln>
            <a:solidFill>
              <a:srgbClr val="002C5A"/>
            </a:solidFill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</p:spPr>
      </p:pic>
      <p:sp>
        <p:nvSpPr>
          <p:cNvPr id="16" name="Ovale 15"/>
          <p:cNvSpPr/>
          <p:nvPr/>
        </p:nvSpPr>
        <p:spPr>
          <a:xfrm>
            <a:off x="1800000" y="-143058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332191" y="4048459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 descr="Une image contenant extérieur, personne, neige, gens&#10;&#10;Description générée automatiquement">
            <a:extLst>
              <a:ext uri="{FF2B5EF4-FFF2-40B4-BE49-F238E27FC236}">
                <a16:creationId xmlns:a16="http://schemas.microsoft.com/office/drawing/2014/main" id="{DF908EC7-33E3-4F99-AD51-12F794C062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000"/>
            <a:ext cx="4896420" cy="3672000"/>
          </a:xfrm>
          <a:prstGeom prst="rect">
            <a:avLst/>
          </a:prstGeom>
          <a:ln>
            <a:solidFill>
              <a:srgbClr val="002C5A"/>
            </a:solidFill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955E8E2-5A14-4B2F-956D-D901F3483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494836"/>
              </p:ext>
            </p:extLst>
          </p:nvPr>
        </p:nvGraphicFramePr>
        <p:xfrm>
          <a:off x="332191" y="2116285"/>
          <a:ext cx="7200000" cy="161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Worksheet" r:id="rId7" imgW="6543776" imgH="1466830" progId="Excel.Sheet.12">
                  <p:link updateAutomatic="1"/>
                </p:oleObj>
              </mc:Choice>
              <mc:Fallback>
                <p:oleObj name="Worksheet" r:id="rId7" imgW="6543776" imgH="1466830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9955E8E2-5A14-4B2F-956D-D901F3483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191" y="2116285"/>
                        <a:ext cx="7200000" cy="161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552E878A-0B47-487E-9002-F15E16045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138285"/>
              </p:ext>
            </p:extLst>
          </p:nvPr>
        </p:nvGraphicFramePr>
        <p:xfrm>
          <a:off x="4774690" y="3868901"/>
          <a:ext cx="7200000" cy="271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Worksheet" r:id="rId9" imgW="6543776" imgH="2467080" progId="Excel.Sheet.12">
                  <p:link updateAutomatic="1"/>
                </p:oleObj>
              </mc:Choice>
              <mc:Fallback>
                <p:oleObj name="Worksheet" r:id="rId9" imgW="6543776" imgH="2467080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552E878A-0B47-487E-9002-F15E16045B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74690" y="3868901"/>
                        <a:ext cx="7200000" cy="2714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</p:spTree>
    <p:extLst>
      <p:ext uri="{BB962C8B-B14F-4D97-AF65-F5344CB8AC3E}">
        <p14:creationId xmlns:p14="http://schemas.microsoft.com/office/powerpoint/2010/main" val="513533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1800000" y="-143058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332191" y="4048459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DA1A50A1-2D83-482F-A671-74D22330F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652715"/>
              </p:ext>
            </p:extLst>
          </p:nvPr>
        </p:nvGraphicFramePr>
        <p:xfrm>
          <a:off x="1416000" y="1800000"/>
          <a:ext cx="9360000" cy="215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Worksheet" r:id="rId5" imgW="5514988" imgH="1266705" progId="Excel.Sheet.12">
                  <p:link updateAutomatic="1"/>
                </p:oleObj>
              </mc:Choice>
              <mc:Fallback>
                <p:oleObj name="Worksheet" r:id="rId5" imgW="5514988" imgH="1266705" progId="Excel.Sheet.12">
                  <p:link updateAutomatic="1"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DA1A50A1-2D83-482F-A671-74D22330F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000" y="1800000"/>
                        <a:ext cx="9360000" cy="2150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FA63CCC-6B37-4949-8C59-F8BBDE076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2008"/>
              </p:ext>
            </p:extLst>
          </p:nvPr>
        </p:nvGraphicFramePr>
        <p:xfrm>
          <a:off x="1416000" y="1800000"/>
          <a:ext cx="9360000" cy="484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Worksheet" r:id="rId7" imgW="5524444" imgH="2857476" progId="Excel.Sheet.12">
                  <p:link updateAutomatic="1"/>
                </p:oleObj>
              </mc:Choice>
              <mc:Fallback>
                <p:oleObj name="Worksheet" r:id="rId7" imgW="5524444" imgH="2857476" progId="Excel.Sheet.12">
                  <p:link updateAutomatic="1"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AFA63CCC-6B37-4949-8C59-F8BBDE0765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6000" y="1800000"/>
                        <a:ext cx="9360000" cy="4841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296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1800000" y="-143058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332191" y="4048459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DA1A50A1-2D83-482F-A671-74D22330F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257980"/>
              </p:ext>
            </p:extLst>
          </p:nvPr>
        </p:nvGraphicFramePr>
        <p:xfrm>
          <a:off x="696000" y="2610000"/>
          <a:ext cx="5400000" cy="124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Worksheet" r:id="rId4" imgW="5514988" imgH="1266705" progId="Excel.Sheet.12">
                  <p:link updateAutomatic="1"/>
                </p:oleObj>
              </mc:Choice>
              <mc:Fallback>
                <p:oleObj name="Worksheet" r:id="rId4" imgW="5514988" imgH="1266705" progId="Excel.Sheet.12">
                  <p:link updateAutomatic="1"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DA1A50A1-2D83-482F-A671-74D22330F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000" y="2610000"/>
                        <a:ext cx="5400000" cy="124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BDAB432-3561-4CAC-8BF4-98351213C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555039"/>
              </p:ext>
            </p:extLst>
          </p:nvPr>
        </p:nvGraphicFramePr>
        <p:xfrm>
          <a:off x="694800" y="4536000"/>
          <a:ext cx="8640000" cy="227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Worksheet" r:id="rId6" imgW="5581556" imgH="1466830" progId="Excel.Sheet.12">
                  <p:link updateAutomatic="1"/>
                </p:oleObj>
              </mc:Choice>
              <mc:Fallback>
                <p:oleObj name="Worksheet" r:id="rId6" imgW="5581556" imgH="1466830" progId="Excel.Sheet.12">
                  <p:link updateAutomatic="1"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BBDAB432-3561-4CAC-8BF4-98351213C6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800" y="4536000"/>
                        <a:ext cx="8640000" cy="2270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493610E-6632-41F8-9DCC-B616DC0FF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34384"/>
              </p:ext>
            </p:extLst>
          </p:nvPr>
        </p:nvGraphicFramePr>
        <p:xfrm>
          <a:off x="6120000" y="1890000"/>
          <a:ext cx="5400000" cy="279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Worksheet" r:id="rId8" imgW="5524444" imgH="2857476" progId="Excel.Sheet.12">
                  <p:link updateAutomatic="1"/>
                </p:oleObj>
              </mc:Choice>
              <mc:Fallback>
                <p:oleObj name="Worksheet" r:id="rId8" imgW="5524444" imgH="2857476" progId="Excel.Sheet.12">
                  <p:link updateAutomatic="1"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3493610E-6632-41F8-9DCC-B616DC0FF7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20000" y="1890000"/>
                        <a:ext cx="5400000" cy="2793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931914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e 15">
            <a:extLst>
              <a:ext uri="{FF2B5EF4-FFF2-40B4-BE49-F238E27FC236}">
                <a16:creationId xmlns:a16="http://schemas.microsoft.com/office/drawing/2014/main" id="{DE14BA8F-1245-4F6D-9147-94048937479E}"/>
              </a:ext>
            </a:extLst>
          </p:cNvPr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44B25C-7219-48FF-9238-C2D200795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Autofit/>
          </a:bodyPr>
          <a:lstStyle/>
          <a:p>
            <a:r>
              <a:rPr lang="fr-CA" sz="4000" dirty="0"/>
              <a:t>Assemblée générale annuelle 2020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F6351DF2-A6F7-461D-B048-5920D83237D2}"/>
                  </a:ext>
                </a:extLst>
              </p14:cNvPr>
              <p14:cNvContentPartPr/>
              <p14:nvPr/>
            </p14:nvContentPartPr>
            <p14:xfrm>
              <a:off x="13405874" y="604468"/>
              <a:ext cx="360" cy="360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F6351DF2-A6F7-461D-B048-5920D83237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87874" y="58646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Ovale 11">
            <a:extLst>
              <a:ext uri="{FF2B5EF4-FFF2-40B4-BE49-F238E27FC236}">
                <a16:creationId xmlns:a16="http://schemas.microsoft.com/office/drawing/2014/main" id="{78B573B6-22D2-431B-B024-CDEB28038806}"/>
              </a:ext>
            </a:extLst>
          </p:cNvPr>
          <p:cNvSpPr/>
          <p:nvPr/>
        </p:nvSpPr>
        <p:spPr>
          <a:xfrm>
            <a:off x="9109453" y="3918358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7DCD43-58E5-4CF7-97AE-9CBBC3BCD8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00" y="4590000"/>
            <a:ext cx="1334589" cy="144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3A7EFD7D-A57B-4AB1-8FBD-A177F5B06E6D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012" cy="1380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Quelques directives…</a:t>
            </a: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91B07486-E424-4E64-AE48-2CC98D6313FE}"/>
              </a:ext>
            </a:extLst>
          </p:cNvPr>
          <p:cNvSpPr txBox="1">
            <a:spLocks/>
          </p:cNvSpPr>
          <p:nvPr/>
        </p:nvSpPr>
        <p:spPr>
          <a:xfrm>
            <a:off x="870857" y="2042474"/>
            <a:ext cx="10871200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Problème technique: Nathalie Chevrette	info@skidefondquebec.ca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5017742A-51F9-454B-8071-9E4B321B6279}"/>
              </a:ext>
            </a:extLst>
          </p:cNvPr>
          <p:cNvSpPr txBox="1">
            <a:spLocks/>
          </p:cNvSpPr>
          <p:nvPr/>
        </p:nvSpPr>
        <p:spPr>
          <a:xfrm>
            <a:off x="870856" y="2677859"/>
            <a:ext cx="10245011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Garder votre caméra active et votre micro fermé (en sourdine)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79601633-829C-4F18-B939-8FE120B81092}"/>
              </a:ext>
            </a:extLst>
          </p:cNvPr>
          <p:cNvSpPr txBox="1">
            <a:spLocks/>
          </p:cNvSpPr>
          <p:nvPr/>
        </p:nvSpPr>
        <p:spPr>
          <a:xfrm>
            <a:off x="870857" y="3321958"/>
            <a:ext cx="7331564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Période de questions à la fin des présentations </a:t>
            </a:r>
            <a:endParaRPr lang="fr-CA" sz="1600" dirty="0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377E4B50-CA46-4FEC-92EE-3AFAADD06228}"/>
              </a:ext>
            </a:extLst>
          </p:cNvPr>
          <p:cNvSpPr txBox="1">
            <a:spLocks/>
          </p:cNvSpPr>
          <p:nvPr/>
        </p:nvSpPr>
        <p:spPr>
          <a:xfrm>
            <a:off x="870857" y="3963175"/>
            <a:ext cx="7331564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Utiliser le fil de conversation, au besoin 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293711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E6150324-56E8-4CCE-9BA1-6DBC4D67D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390360"/>
              </p:ext>
            </p:extLst>
          </p:nvPr>
        </p:nvGraphicFramePr>
        <p:xfrm>
          <a:off x="1063625" y="800100"/>
          <a:ext cx="10063163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Worksheet" r:id="rId4" imgW="4572058" imgH="2752865" progId="Excel.Sheet.12">
                  <p:link updateAutomatic="1"/>
                </p:oleObj>
              </mc:Choice>
              <mc:Fallback>
                <p:oleObj name="Worksheet" r:id="rId4" imgW="4572058" imgH="2752865" progId="Excel.Sheet.12">
                  <p:link updateAutomatic="1"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E6150324-56E8-4CCE-9BA1-6DBC4D67D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3625" y="800100"/>
                        <a:ext cx="10063163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/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Cumulatif de la Coupe Québec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0038ED5-42B2-458C-AC50-C8547F3A4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852131"/>
              </p:ext>
            </p:extLst>
          </p:nvPr>
        </p:nvGraphicFramePr>
        <p:xfrm>
          <a:off x="4860000" y="2009751"/>
          <a:ext cx="5400000" cy="200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Worksheet" r:id="rId7" imgW="3410132" imgH="1266705" progId="Excel.Sheet.12">
                  <p:link updateAutomatic="1"/>
                </p:oleObj>
              </mc:Choice>
              <mc:Fallback>
                <p:oleObj name="Worksheet" r:id="rId7" imgW="3410132" imgH="1266705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E0038ED5-42B2-458C-AC50-C8547F3A4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0000" y="2009751"/>
                        <a:ext cx="5400000" cy="2006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727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 11">
            <a:extLst>
              <a:ext uri="{FF2B5EF4-FFF2-40B4-BE49-F238E27FC236}">
                <a16:creationId xmlns:a16="http://schemas.microsoft.com/office/drawing/2014/main" id="{3C0EB45F-CBDC-4655-922A-49EBD4DCD5F9}"/>
              </a:ext>
            </a:extLst>
          </p:cNvPr>
          <p:cNvSpPr/>
          <p:nvPr/>
        </p:nvSpPr>
        <p:spPr>
          <a:xfrm>
            <a:off x="9070371" y="38439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e 15">
            <a:extLst>
              <a:ext uri="{FF2B5EF4-FFF2-40B4-BE49-F238E27FC236}">
                <a16:creationId xmlns:a16="http://schemas.microsoft.com/office/drawing/2014/main" id="{21CD50C8-86BE-4FBA-9415-3A55037EC310}"/>
              </a:ext>
            </a:extLst>
          </p:cNvPr>
          <p:cNvSpPr/>
          <p:nvPr/>
        </p:nvSpPr>
        <p:spPr>
          <a:xfrm>
            <a:off x="1542223" y="-143058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0038ED5-42B2-458C-AC50-C8547F3A4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895323"/>
              </p:ext>
            </p:extLst>
          </p:nvPr>
        </p:nvGraphicFramePr>
        <p:xfrm>
          <a:off x="6938791" y="3496952"/>
          <a:ext cx="4680000" cy="173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Worksheet" r:id="rId5" imgW="3410132" imgH="1266705" progId="Excel.Sheet.12">
                  <p:link updateAutomatic="1"/>
                </p:oleObj>
              </mc:Choice>
              <mc:Fallback>
                <p:oleObj name="Worksheet" r:id="rId5" imgW="3410132" imgH="1266705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E0038ED5-42B2-458C-AC50-C8547F3A4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8791" y="3496952"/>
                        <a:ext cx="4680000" cy="1738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D29985AA-8CE2-4747-B9E9-0D7E31300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77599"/>
              </p:ext>
            </p:extLst>
          </p:nvPr>
        </p:nvGraphicFramePr>
        <p:xfrm>
          <a:off x="573209" y="2116285"/>
          <a:ext cx="6256627" cy="45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Worksheet" r:id="rId7" imgW="5496076" imgH="3952861" progId="Excel.Sheet.12">
                  <p:link updateAutomatic="1"/>
                </p:oleObj>
              </mc:Choice>
              <mc:Fallback>
                <p:oleObj name="Worksheet" r:id="rId7" imgW="5496076" imgH="3952861" progId="Excel.Sheet.12">
                  <p:link updateAutomatic="1"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D29985AA-8CE2-4747-B9E9-0D7E313004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3209" y="2116285"/>
                        <a:ext cx="6256627" cy="45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Cumulatif de la Coupe Québec</a:t>
            </a:r>
          </a:p>
        </p:txBody>
      </p:sp>
      <p:pic>
        <p:nvPicPr>
          <p:cNvPr id="2" name="Image 1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3B0A0248-E524-4F33-90E6-7C1AACCAF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014" y="5621703"/>
            <a:ext cx="74928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15">
            <a:extLst>
              <a:ext uri="{FF2B5EF4-FFF2-40B4-BE49-F238E27FC236}">
                <a16:creationId xmlns:a16="http://schemas.microsoft.com/office/drawing/2014/main" id="{21CD50C8-86BE-4FBA-9415-3A55037EC310}"/>
              </a:ext>
            </a:extLst>
          </p:cNvPr>
          <p:cNvSpPr/>
          <p:nvPr/>
        </p:nvSpPr>
        <p:spPr>
          <a:xfrm>
            <a:off x="1542223" y="-143058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e 11">
            <a:extLst>
              <a:ext uri="{FF2B5EF4-FFF2-40B4-BE49-F238E27FC236}">
                <a16:creationId xmlns:a16="http://schemas.microsoft.com/office/drawing/2014/main" id="{3C0EB45F-CBDC-4655-922A-49EBD4DCD5F9}"/>
              </a:ext>
            </a:extLst>
          </p:cNvPr>
          <p:cNvSpPr/>
          <p:nvPr/>
        </p:nvSpPr>
        <p:spPr>
          <a:xfrm>
            <a:off x="9070371" y="38439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Plan stratégique 2019-2022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2" y="3644066"/>
            <a:ext cx="10809524" cy="180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Tournée des clubs et organismes: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Laurentides (Fondeurs-Laurentides, Regroupement ski de fond Laurentides)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Outaouais (Chelsea Nordiq, Gatineau Loppet, Marathon canadien de ski, Nakkertok et Skinouk)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Québec/Chaudière-Appalaches (CNMSA, Club Rouge et Or, Regroupement ski de fond raquette et Skibec).</a:t>
            </a:r>
            <a:endParaRPr lang="fr-C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DED47E6-2670-46F7-8FC1-06942610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03757"/>
              </p:ext>
            </p:extLst>
          </p:nvPr>
        </p:nvGraphicFramePr>
        <p:xfrm>
          <a:off x="758361" y="2699898"/>
          <a:ext cx="10461181" cy="635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753">
                  <a:extLst>
                    <a:ext uri="{9D8B030D-6E8A-4147-A177-3AD203B41FA5}">
                      <a16:colId xmlns:a16="http://schemas.microsoft.com/office/drawing/2014/main" val="1105757313"/>
                    </a:ext>
                  </a:extLst>
                </a:gridCol>
                <a:gridCol w="8055428">
                  <a:extLst>
                    <a:ext uri="{9D8B030D-6E8A-4147-A177-3AD203B41FA5}">
                      <a16:colId xmlns:a16="http://schemas.microsoft.com/office/drawing/2014/main" val="2988447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Mission, élément 1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Servir et accompagner équitablement ses membres vers l’atteinte d’objectifs partagés par le plus grand nombre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0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139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Plan stratégique 2019-2022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1" y="3787723"/>
            <a:ext cx="11070781" cy="27437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Sollicitation accrue auprès des clubs récréatifs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Plus de 600 membres : un record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/>
              <a:t>Soutien aux </a:t>
            </a:r>
            <a:r>
              <a:rPr lang="fr-CA" sz="2200" dirty="0" err="1"/>
              <a:t>entraineur.e.s</a:t>
            </a:r>
            <a:endParaRPr lang="fr-CA" sz="2200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Plus de 120 000$ investis (engagement, formation, certifications)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Sécurité et encadrement</a:t>
            </a:r>
            <a:endParaRPr lang="fr-C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Nouvelles politiques sur les abus, les différends, l’éthique, l’équité et la sécurité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Signataire de l’avis sur l’Éthique et le Code de gouvernance des OBNL (sport/loisir)</a:t>
            </a:r>
            <a:endParaRPr lang="fr-C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DED47E6-2670-46F7-8FC1-06942610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08350"/>
              </p:ext>
            </p:extLst>
          </p:nvPr>
        </p:nvGraphicFramePr>
        <p:xfrm>
          <a:off x="758361" y="2699898"/>
          <a:ext cx="10461181" cy="962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753">
                  <a:extLst>
                    <a:ext uri="{9D8B030D-6E8A-4147-A177-3AD203B41FA5}">
                      <a16:colId xmlns:a16="http://schemas.microsoft.com/office/drawing/2014/main" val="1105757313"/>
                    </a:ext>
                  </a:extLst>
                </a:gridCol>
                <a:gridCol w="8055428">
                  <a:extLst>
                    <a:ext uri="{9D8B030D-6E8A-4147-A177-3AD203B41FA5}">
                      <a16:colId xmlns:a16="http://schemas.microsoft.com/office/drawing/2014/main" val="2988447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Mission, élément 2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Soutenir les clubs et centres dans leur développement, tant pour la pratique récréative que pour le développement des champions de demain et des professionnels qui les encadrent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0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255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Plan stratégique 2019-2022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2" y="3644066"/>
            <a:ext cx="10809524" cy="29744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Augmentation de la qualité et de la fréquence de nos publications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Site internet mis à jour, avec un accueil plus convivial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Infolettre hebdomadaire, beaucoup plus créative et attrayante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/>
              <a:t>Articles de fond avec chroniqueurs vedettes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/>
              <a:t>Promotion de nos valeurs et d’un mode de vie sain et complet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Plateformes internet OnYva.ca et Vadoncjouer.ca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Revitalisation du Comité des événements et des officiels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/>
              <a:t>Soutien à la promotion et la certification des officiels (12 500$)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C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DED47E6-2670-46F7-8FC1-06942610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59683"/>
              </p:ext>
            </p:extLst>
          </p:nvPr>
        </p:nvGraphicFramePr>
        <p:xfrm>
          <a:off x="758361" y="2699898"/>
          <a:ext cx="10461181" cy="635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753">
                  <a:extLst>
                    <a:ext uri="{9D8B030D-6E8A-4147-A177-3AD203B41FA5}">
                      <a16:colId xmlns:a16="http://schemas.microsoft.com/office/drawing/2014/main" val="1105757313"/>
                    </a:ext>
                  </a:extLst>
                </a:gridCol>
                <a:gridCol w="8055428">
                  <a:extLst>
                    <a:ext uri="{9D8B030D-6E8A-4147-A177-3AD203B41FA5}">
                      <a16:colId xmlns:a16="http://schemas.microsoft.com/office/drawing/2014/main" val="2988447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Mission, élément 3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la promotion soutenue du ski de fond et œuvrer à sa patrimonialisation dans l’identité collective québécoise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0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084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Plan stratégique 2019-2022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1" y="3787723"/>
            <a:ext cx="11070781" cy="27437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Ski de fond Québec de plus en plus impliquée auprès de diverses instances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Relations approfondies avec les autres fédérations et instances gouvernementales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/>
              <a:t>Sports Québec, Ministère de l’Éducation du Québec,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Relations approfondies avec les autres Organismes nationaux de loisir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Membre fondateur du Réseau plein air Québec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Relation étroite avec Cross-Country Ski Ontario et Nordiq Canada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Participation à des comités stratégiques ciblés.</a:t>
            </a:r>
            <a:endParaRPr lang="fr-C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DED47E6-2670-46F7-8FC1-06942610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60062"/>
              </p:ext>
            </p:extLst>
          </p:nvPr>
        </p:nvGraphicFramePr>
        <p:xfrm>
          <a:off x="758361" y="2699898"/>
          <a:ext cx="10461181" cy="962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753">
                  <a:extLst>
                    <a:ext uri="{9D8B030D-6E8A-4147-A177-3AD203B41FA5}">
                      <a16:colId xmlns:a16="http://schemas.microsoft.com/office/drawing/2014/main" val="1105757313"/>
                    </a:ext>
                  </a:extLst>
                </a:gridCol>
                <a:gridCol w="8055428">
                  <a:extLst>
                    <a:ext uri="{9D8B030D-6E8A-4147-A177-3AD203B41FA5}">
                      <a16:colId xmlns:a16="http://schemas.microsoft.com/office/drawing/2014/main" val="2988447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Mission, élément 4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Soutenir la mise en réseaux des différentes instances impliquées dans le ski de fond (associations, gouvernements et ONG) vers l’atteinte d’objectifs partagés par le plus grand nombre)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0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660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Soutenir Ski de fond Québec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3222883" y="1527692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1" y="2307102"/>
            <a:ext cx="11070781" cy="42243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Le gouvernement du Québec est le gouvernement provincial canadien qui soutient le plus le sport amateur.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C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Ski </a:t>
            </a: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de fond Québec reçoit 65 % de son financement du Gouvernement du Québec</a:t>
            </a:r>
          </a:p>
          <a:p>
            <a:pPr marL="742950" lvl="1" indent="-377825">
              <a:buFont typeface="+mj-lt"/>
              <a:buAutoNum type="alphaLcPeriod"/>
              <a:tabLst>
                <a:tab pos="10494963" algn="r"/>
              </a:tabLst>
            </a:pP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Programme de soutien aux fédérations sportives québécoises (PSFSQ)	108 000$</a:t>
            </a:r>
            <a:endParaRPr lang="fr-CA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377825">
              <a:buFont typeface="+mj-lt"/>
              <a:buAutoNum type="alphaLcPeriod"/>
              <a:tabLst>
                <a:tab pos="10494963" algn="r"/>
              </a:tabLst>
            </a:pP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Programme de soutien au développement de l’excellence (PSDE)	194 000$</a:t>
            </a:r>
            <a:endParaRPr lang="fr-CA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377825">
              <a:buFont typeface="+mj-lt"/>
              <a:buAutoNum type="alphaLcPeriod"/>
              <a:tabLst>
                <a:tab pos="10494963" algn="r"/>
              </a:tabLst>
            </a:pP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Programme de soutien aux événements sportifs (PSÉS et </a:t>
            </a:r>
            <a:r>
              <a:rPr lang="fr-CA" dirty="0" err="1">
                <a:effectLst/>
                <a:latin typeface="+mj-lt"/>
                <a:ea typeface="Times New Roman" panose="02020603050405020304" pitchFamily="18" charset="0"/>
              </a:rPr>
              <a:t>PSÉSi</a:t>
            </a: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)	510 000$</a:t>
            </a:r>
          </a:p>
          <a:p>
            <a:pPr marL="742950" lvl="1" indent="-377825">
              <a:buFont typeface="+mj-lt"/>
              <a:buAutoNum type="alphaLcPeriod"/>
              <a:tabLst>
                <a:tab pos="10494963" algn="r"/>
              </a:tabLst>
            </a:pPr>
            <a:r>
              <a:rPr lang="fr-CA" dirty="0">
                <a:latin typeface="+mj-lt"/>
                <a:ea typeface="Times New Roman" panose="02020603050405020304" pitchFamily="18" charset="0"/>
              </a:rPr>
              <a:t>A</a:t>
            </a: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ppariement Placements Sports	54 000$</a:t>
            </a:r>
            <a:endParaRPr lang="fr-CA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377825">
              <a:buFont typeface="+mj-lt"/>
              <a:buAutoNum type="alphaLcPeriod"/>
              <a:tabLst>
                <a:tab pos="10494963" algn="r"/>
              </a:tabLst>
            </a:pP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Institu</a:t>
            </a:r>
            <a:r>
              <a:rPr lang="fr-CA" dirty="0">
                <a:latin typeface="+mj-lt"/>
                <a:ea typeface="Times New Roman" panose="02020603050405020304" pitchFamily="18" charset="0"/>
              </a:rPr>
              <a:t>t national du sport du Québec (I</a:t>
            </a: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NS)	49 000$</a:t>
            </a:r>
            <a:endParaRPr lang="fr-CA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377825">
              <a:buFont typeface="+mj-lt"/>
              <a:buAutoNum type="alphaLcPeriod"/>
            </a:pP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Tout soutien ou don provenant d’un organisme qui serait qualifié comme étant un organisme public québécois en vertu de la Loi M-30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CA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Ski </a:t>
            </a:r>
            <a:r>
              <a:rPr lang="fr-CA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fond Québec est considérée un organisme public québécois (Loi M-30)</a:t>
            </a:r>
            <a:endParaRPr lang="fr-CA" sz="2200" dirty="0">
              <a:effectLst/>
              <a:latin typeface="+mj-lt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C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35A8A70E-108E-4630-9B5C-D462B510B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014" y="5621703"/>
            <a:ext cx="74928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8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ésultats de recherche d'images pour « question de fond »">
            <a:extLst>
              <a:ext uri="{FF2B5EF4-FFF2-40B4-BE49-F238E27FC236}">
                <a16:creationId xmlns:a16="http://schemas.microsoft.com/office/drawing/2014/main" id="{A75CEB02-76D8-4B64-8489-2C5382A52FE1}"/>
              </a:ext>
            </a:extLst>
          </p:cNvPr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7"/>
            <a:ext cx="12192000" cy="77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e 15">
            <a:extLst>
              <a:ext uri="{FF2B5EF4-FFF2-40B4-BE49-F238E27FC236}">
                <a16:creationId xmlns:a16="http://schemas.microsoft.com/office/drawing/2014/main" id="{6538B044-F10D-4458-953C-585554A2BE50}"/>
              </a:ext>
            </a:extLst>
          </p:cNvPr>
          <p:cNvSpPr/>
          <p:nvPr/>
        </p:nvSpPr>
        <p:spPr>
          <a:xfrm>
            <a:off x="1542223" y="-143058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2204">
                <a:srgbClr val="00B0F0"/>
              </a:gs>
              <a:gs pos="100000">
                <a:srgbClr val="002C5A"/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Ski de fond Québec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3222883" y="1527692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1" y="2307102"/>
            <a:ext cx="11070781" cy="42243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Questions et réponses</a:t>
            </a:r>
            <a:endParaRPr lang="fr-CA" sz="2200" dirty="0">
              <a:effectLst/>
              <a:latin typeface="+mj-lt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C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521A2-5594-4E94-A2B4-B4B353DEF79A}"/>
              </a:ext>
            </a:extLst>
          </p:cNvPr>
          <p:cNvSpPr/>
          <p:nvPr/>
        </p:nvSpPr>
        <p:spPr>
          <a:xfrm>
            <a:off x="0" y="2969577"/>
            <a:ext cx="12191999" cy="2139452"/>
          </a:xfrm>
          <a:prstGeom prst="rect">
            <a:avLst/>
          </a:prstGeom>
          <a:gradFill>
            <a:gsLst>
              <a:gs pos="31000">
                <a:srgbClr val="E0E9F4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  <a:alpha val="9000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4" name="Ovale 11">
            <a:extLst>
              <a:ext uri="{FF2B5EF4-FFF2-40B4-BE49-F238E27FC236}">
                <a16:creationId xmlns:a16="http://schemas.microsoft.com/office/drawing/2014/main" id="{98BD4116-0C04-4175-BBC1-9069347EF515}"/>
              </a:ext>
            </a:extLst>
          </p:cNvPr>
          <p:cNvSpPr/>
          <p:nvPr/>
        </p:nvSpPr>
        <p:spPr>
          <a:xfrm>
            <a:off x="9109453" y="3918358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Zone de texte 4">
            <a:extLst>
              <a:ext uri="{FF2B5EF4-FFF2-40B4-BE49-F238E27FC236}">
                <a16:creationId xmlns:a16="http://schemas.microsoft.com/office/drawing/2014/main" id="{3880AC5C-6729-4E38-AC58-03ACFB19C015}"/>
              </a:ext>
            </a:extLst>
          </p:cNvPr>
          <p:cNvSpPr txBox="1"/>
          <p:nvPr/>
        </p:nvSpPr>
        <p:spPr>
          <a:xfrm>
            <a:off x="1197429" y="3476171"/>
            <a:ext cx="9797143" cy="1150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7200" dirty="0">
                <a:solidFill>
                  <a:srgbClr val="002C5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ropical Summer Brush" panose="02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Quelques questions...</a:t>
            </a:r>
            <a:endParaRPr lang="fr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2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sz="3600" dirty="0"/>
              <a:t>Mot de la présidente</a:t>
            </a:r>
          </a:p>
        </p:txBody>
      </p:sp>
      <p:sp>
        <p:nvSpPr>
          <p:cNvPr id="8" name="Espace réservé au texte 7"/>
          <p:cNvSpPr>
            <a:spLocks noGrp="1"/>
          </p:cNvSpPr>
          <p:nvPr>
            <p:ph type="body" sz="quarter" idx="4294967295"/>
          </p:nvPr>
        </p:nvSpPr>
        <p:spPr>
          <a:xfrm>
            <a:off x="3166202" y="5370141"/>
            <a:ext cx="8958262" cy="400050"/>
          </a:xfrm>
        </p:spPr>
        <p:txBody>
          <a:bodyPr rtlCol="0"/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Sony Sketch EF" panose="020B0603020104020203" pitchFamily="34" charset="0"/>
                <a:cs typeface="Sony Sketch EF" panose="020B0603020104020203" pitchFamily="34" charset="0"/>
              </a:rPr>
              <a:t>INITIATION  RÉCRÉATION  COMPÉTITION  HAUTE PERFORMANCE</a:t>
            </a:r>
          </a:p>
        </p:txBody>
      </p:sp>
      <p:sp>
        <p:nvSpPr>
          <p:cNvPr id="12" name="Ovale 11"/>
          <p:cNvSpPr/>
          <p:nvPr/>
        </p:nvSpPr>
        <p:spPr>
          <a:xfrm>
            <a:off x="7200000" y="1123042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8" y="2635471"/>
            <a:ext cx="3002828" cy="324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6E805E-E116-4985-8AF3-04BDC2725535}"/>
              </a:ext>
            </a:extLst>
          </p:cNvPr>
          <p:cNvSpPr txBox="1"/>
          <p:nvPr/>
        </p:nvSpPr>
        <p:spPr>
          <a:xfrm>
            <a:off x="4334319" y="2898616"/>
            <a:ext cx="4867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spc="200" dirty="0">
                <a:solidFill>
                  <a:srgbClr val="002C5A"/>
                </a:solidFill>
              </a:rPr>
              <a:t>Renée</a:t>
            </a:r>
          </a:p>
          <a:p>
            <a:r>
              <a:rPr lang="fr-CA" sz="4800" spc="200" dirty="0">
                <a:solidFill>
                  <a:srgbClr val="002C5A"/>
                </a:solidFill>
              </a:rPr>
              <a:t>Thibeault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0FACBE-A284-48A8-B3D2-FAA05FE99000}"/>
              </a:ext>
            </a:extLst>
          </p:cNvPr>
          <p:cNvSpPr/>
          <p:nvPr/>
        </p:nvSpPr>
        <p:spPr>
          <a:xfrm>
            <a:off x="0" y="1631893"/>
            <a:ext cx="504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6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sz="3600" dirty="0"/>
              <a:t>Mot de la présidente</a:t>
            </a:r>
          </a:p>
        </p:txBody>
      </p:sp>
      <p:sp>
        <p:nvSpPr>
          <p:cNvPr id="8" name="Espace réservé au texte 7"/>
          <p:cNvSpPr>
            <a:spLocks noGrp="1"/>
          </p:cNvSpPr>
          <p:nvPr>
            <p:ph type="body" sz="quarter" idx="4294967295"/>
          </p:nvPr>
        </p:nvSpPr>
        <p:spPr>
          <a:xfrm>
            <a:off x="1616869" y="6120000"/>
            <a:ext cx="8958262" cy="400050"/>
          </a:xfrm>
        </p:spPr>
        <p:txBody>
          <a:bodyPr rtlCol="0"/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Sony Sketch EF" panose="020B0603020104020203" pitchFamily="34" charset="0"/>
                <a:cs typeface="Sony Sketch EF" panose="020B0603020104020203" pitchFamily="34" charset="0"/>
              </a:rPr>
              <a:t>INITIATION  RÉCRÉATION  COMPÉTITION  HAUTE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0FACBE-A284-48A8-B3D2-FAA05FE99000}"/>
              </a:ext>
            </a:extLst>
          </p:cNvPr>
          <p:cNvSpPr/>
          <p:nvPr/>
        </p:nvSpPr>
        <p:spPr>
          <a:xfrm>
            <a:off x="0" y="1631893"/>
            <a:ext cx="504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32784109-F668-45CF-A441-ED5A418C54A2}"/>
              </a:ext>
            </a:extLst>
          </p:cNvPr>
          <p:cNvSpPr txBox="1">
            <a:spLocks/>
          </p:cNvSpPr>
          <p:nvPr/>
        </p:nvSpPr>
        <p:spPr>
          <a:xfrm>
            <a:off x="686684" y="2596547"/>
            <a:ext cx="3917687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Plan stratégique 2020-2021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576BD0CD-B246-41EA-8EAB-8B88DDD9CAAA}"/>
              </a:ext>
            </a:extLst>
          </p:cNvPr>
          <p:cNvSpPr txBox="1">
            <a:spLocks/>
          </p:cNvSpPr>
          <p:nvPr/>
        </p:nvSpPr>
        <p:spPr>
          <a:xfrm>
            <a:off x="686684" y="3676547"/>
            <a:ext cx="3917687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Gestion des risques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B040BA-AC8E-4093-AD9B-B82940BEC32B}"/>
              </a:ext>
            </a:extLst>
          </p:cNvPr>
          <p:cNvSpPr txBox="1">
            <a:spLocks/>
          </p:cNvSpPr>
          <p:nvPr/>
        </p:nvSpPr>
        <p:spPr>
          <a:xfrm>
            <a:off x="4604372" y="2596547"/>
            <a:ext cx="7069730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Mise en œuvre de l’année 1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99EBAC96-71F6-4635-9E65-AEB2F3AB35CD}"/>
              </a:ext>
            </a:extLst>
          </p:cNvPr>
          <p:cNvSpPr txBox="1">
            <a:spLocks/>
          </p:cNvSpPr>
          <p:nvPr/>
        </p:nvSpPr>
        <p:spPr>
          <a:xfrm>
            <a:off x="4604371" y="3676547"/>
            <a:ext cx="7395371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Regard d’anticipation et d’atténuation des risques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19" name="Espace réservé du contenu 6">
            <a:extLst>
              <a:ext uri="{FF2B5EF4-FFF2-40B4-BE49-F238E27FC236}">
                <a16:creationId xmlns:a16="http://schemas.microsoft.com/office/drawing/2014/main" id="{FA98428B-AF6F-4E3E-A611-E7835405FC85}"/>
              </a:ext>
            </a:extLst>
          </p:cNvPr>
          <p:cNvSpPr txBox="1">
            <a:spLocks/>
          </p:cNvSpPr>
          <p:nvPr/>
        </p:nvSpPr>
        <p:spPr>
          <a:xfrm>
            <a:off x="4604371" y="4144547"/>
            <a:ext cx="7069731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Comité des événements et des officiels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21" name="Espace réservé du contenu 6">
            <a:extLst>
              <a:ext uri="{FF2B5EF4-FFF2-40B4-BE49-F238E27FC236}">
                <a16:creationId xmlns:a16="http://schemas.microsoft.com/office/drawing/2014/main" id="{D7ECF36D-563C-481A-835F-80DF893D812B}"/>
              </a:ext>
            </a:extLst>
          </p:cNvPr>
          <p:cNvSpPr txBox="1">
            <a:spLocks/>
          </p:cNvSpPr>
          <p:nvPr/>
        </p:nvSpPr>
        <p:spPr>
          <a:xfrm>
            <a:off x="686684" y="4756547"/>
            <a:ext cx="3917687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Pandémie et retombées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53C11905-01CB-4122-9C5A-784EF70DD2C3}"/>
              </a:ext>
            </a:extLst>
          </p:cNvPr>
          <p:cNvSpPr txBox="1">
            <a:spLocks/>
          </p:cNvSpPr>
          <p:nvPr/>
        </p:nvSpPr>
        <p:spPr>
          <a:xfrm>
            <a:off x="4604371" y="3064547"/>
            <a:ext cx="7069730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Tournée des régions et des organismes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25" name="Espace réservé du contenu 6">
            <a:extLst>
              <a:ext uri="{FF2B5EF4-FFF2-40B4-BE49-F238E27FC236}">
                <a16:creationId xmlns:a16="http://schemas.microsoft.com/office/drawing/2014/main" id="{7D17B71B-FF5F-44DA-B479-70E2B0189527}"/>
              </a:ext>
            </a:extLst>
          </p:cNvPr>
          <p:cNvSpPr txBox="1">
            <a:spLocks/>
          </p:cNvSpPr>
          <p:nvPr/>
        </p:nvSpPr>
        <p:spPr>
          <a:xfrm>
            <a:off x="4604371" y="4756547"/>
            <a:ext cx="7069731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Télétravail et technologies nouvelles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29" name="Espace réservé du contenu 6">
            <a:extLst>
              <a:ext uri="{FF2B5EF4-FFF2-40B4-BE49-F238E27FC236}">
                <a16:creationId xmlns:a16="http://schemas.microsoft.com/office/drawing/2014/main" id="{70D3E571-7273-437D-815F-D48AEA46A9CF}"/>
              </a:ext>
            </a:extLst>
          </p:cNvPr>
          <p:cNvSpPr txBox="1">
            <a:spLocks/>
          </p:cNvSpPr>
          <p:nvPr/>
        </p:nvSpPr>
        <p:spPr>
          <a:xfrm>
            <a:off x="4604371" y="5248483"/>
            <a:ext cx="7069731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Partenariats, synergies, subsidiarité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D043004A-7E83-407A-8BA7-14B906EDF4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93" y="637226"/>
            <a:ext cx="1334589" cy="144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481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9" grpId="0"/>
      <p:bldP spid="23" grpId="0"/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sz="3600" dirty="0"/>
              <a:t>Mot du directeur général</a:t>
            </a:r>
          </a:p>
        </p:txBody>
      </p:sp>
      <p:sp>
        <p:nvSpPr>
          <p:cNvPr id="8" name="Espace réservé au texte 7"/>
          <p:cNvSpPr>
            <a:spLocks noGrp="1"/>
          </p:cNvSpPr>
          <p:nvPr>
            <p:ph type="body" sz="quarter" idx="4294967295"/>
          </p:nvPr>
        </p:nvSpPr>
        <p:spPr>
          <a:xfrm>
            <a:off x="3166202" y="5370141"/>
            <a:ext cx="8958262" cy="400050"/>
          </a:xfrm>
        </p:spPr>
        <p:txBody>
          <a:bodyPr rtlCol="0"/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Sony Sketch EF" panose="020B0603020104020203" pitchFamily="34" charset="0"/>
                <a:cs typeface="Sony Sketch EF" panose="020B0603020104020203" pitchFamily="34" charset="0"/>
              </a:rPr>
              <a:t>INITIATION  RÉCRÉATION  COMPÉTITION  HAUTE PERFORMANCE</a:t>
            </a: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8" y="2635471"/>
            <a:ext cx="3002828" cy="324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6E805E-E116-4985-8AF3-04BDC2725535}"/>
              </a:ext>
            </a:extLst>
          </p:cNvPr>
          <p:cNvSpPr txBox="1"/>
          <p:nvPr/>
        </p:nvSpPr>
        <p:spPr>
          <a:xfrm>
            <a:off x="4334318" y="2898616"/>
            <a:ext cx="5910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spc="200" dirty="0">
                <a:solidFill>
                  <a:srgbClr val="002C5A"/>
                </a:solidFill>
              </a:rPr>
              <a:t>Claude Alexandre</a:t>
            </a:r>
          </a:p>
          <a:p>
            <a:r>
              <a:rPr lang="fr-CA" sz="4800" spc="200" dirty="0">
                <a:solidFill>
                  <a:srgbClr val="002C5A"/>
                </a:solidFill>
              </a:rPr>
              <a:t>Carpentier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9BED98-4E3D-4A4D-9AB3-0AA582F1556C}"/>
              </a:ext>
            </a:extLst>
          </p:cNvPr>
          <p:cNvSpPr/>
          <p:nvPr/>
        </p:nvSpPr>
        <p:spPr>
          <a:xfrm>
            <a:off x="0" y="1631893"/>
            <a:ext cx="5904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62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sz="3600" dirty="0"/>
              <a:t>Mot du directeur général</a:t>
            </a:r>
          </a:p>
        </p:txBody>
      </p:sp>
      <p:sp>
        <p:nvSpPr>
          <p:cNvPr id="8" name="Espace réservé au texte 7"/>
          <p:cNvSpPr>
            <a:spLocks noGrp="1"/>
          </p:cNvSpPr>
          <p:nvPr>
            <p:ph type="body" sz="quarter" idx="4294967295"/>
          </p:nvPr>
        </p:nvSpPr>
        <p:spPr>
          <a:xfrm>
            <a:off x="1616869" y="6120000"/>
            <a:ext cx="8958262" cy="400050"/>
          </a:xfrm>
        </p:spPr>
        <p:txBody>
          <a:bodyPr rtlCol="0"/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Sony Sketch EF" panose="020B0603020104020203" pitchFamily="34" charset="0"/>
                <a:cs typeface="Sony Sketch EF" panose="020B0603020104020203" pitchFamily="34" charset="0"/>
              </a:rPr>
              <a:t>INITIATION  RÉCRÉATION  COMPÉTITION  HAUTE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DBA97B-0DD2-4D77-83B4-4583E3323D4B}"/>
              </a:ext>
            </a:extLst>
          </p:cNvPr>
          <p:cNvSpPr/>
          <p:nvPr/>
        </p:nvSpPr>
        <p:spPr>
          <a:xfrm>
            <a:off x="0" y="1631893"/>
            <a:ext cx="5904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95DEAFBD-7A30-4E35-8D22-62AB4C8B0624}"/>
              </a:ext>
            </a:extLst>
          </p:cNvPr>
          <p:cNvSpPr txBox="1">
            <a:spLocks/>
          </p:cNvSpPr>
          <p:nvPr/>
        </p:nvSpPr>
        <p:spPr>
          <a:xfrm>
            <a:off x="672170" y="2281356"/>
            <a:ext cx="3917687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Solidification des assises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3788A4F-9AE2-4B8E-AF43-18B013733315}"/>
              </a:ext>
            </a:extLst>
          </p:cNvPr>
          <p:cNvSpPr txBox="1">
            <a:spLocks/>
          </p:cNvSpPr>
          <p:nvPr/>
        </p:nvSpPr>
        <p:spPr>
          <a:xfrm>
            <a:off x="672170" y="3361356"/>
            <a:ext cx="3917687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Affiliations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17" name="Espace réservé du contenu 6">
            <a:extLst>
              <a:ext uri="{FF2B5EF4-FFF2-40B4-BE49-F238E27FC236}">
                <a16:creationId xmlns:a16="http://schemas.microsoft.com/office/drawing/2014/main" id="{B70FB8E3-606D-46C6-9969-B99ED8E2AC62}"/>
              </a:ext>
            </a:extLst>
          </p:cNvPr>
          <p:cNvSpPr txBox="1">
            <a:spLocks/>
          </p:cNvSpPr>
          <p:nvPr/>
        </p:nvSpPr>
        <p:spPr>
          <a:xfrm>
            <a:off x="4589858" y="2281356"/>
            <a:ext cx="7069730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Meilleurs services et meilleure documentation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18" name="Espace réservé du contenu 6">
            <a:extLst>
              <a:ext uri="{FF2B5EF4-FFF2-40B4-BE49-F238E27FC236}">
                <a16:creationId xmlns:a16="http://schemas.microsoft.com/office/drawing/2014/main" id="{CFDB37F2-5B64-4FDC-8797-DF777496E17B}"/>
              </a:ext>
            </a:extLst>
          </p:cNvPr>
          <p:cNvSpPr txBox="1">
            <a:spLocks/>
          </p:cNvSpPr>
          <p:nvPr/>
        </p:nvSpPr>
        <p:spPr>
          <a:xfrm>
            <a:off x="4589857" y="3361356"/>
            <a:ext cx="7069731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Plus de clubs, moins de membres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19" name="Espace réservé du contenu 6">
            <a:extLst>
              <a:ext uri="{FF2B5EF4-FFF2-40B4-BE49-F238E27FC236}">
                <a16:creationId xmlns:a16="http://schemas.microsoft.com/office/drawing/2014/main" id="{5ACD3B6B-11E6-4C7C-8351-9257F97715F9}"/>
              </a:ext>
            </a:extLst>
          </p:cNvPr>
          <p:cNvSpPr txBox="1">
            <a:spLocks/>
          </p:cNvSpPr>
          <p:nvPr/>
        </p:nvSpPr>
        <p:spPr>
          <a:xfrm>
            <a:off x="4589857" y="3829356"/>
            <a:ext cx="7069731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Déficit opérationnel supérieur à celui anticipé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20" name="Espace réservé du contenu 6">
            <a:extLst>
              <a:ext uri="{FF2B5EF4-FFF2-40B4-BE49-F238E27FC236}">
                <a16:creationId xmlns:a16="http://schemas.microsoft.com/office/drawing/2014/main" id="{9935A682-97A7-4E28-B071-FE5438511BCF}"/>
              </a:ext>
            </a:extLst>
          </p:cNvPr>
          <p:cNvSpPr txBox="1">
            <a:spLocks/>
          </p:cNvSpPr>
          <p:nvPr/>
        </p:nvSpPr>
        <p:spPr>
          <a:xfrm>
            <a:off x="672170" y="4441356"/>
            <a:ext cx="3917687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forte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21" name="Espace réservé du contenu 6">
            <a:extLst>
              <a:ext uri="{FF2B5EF4-FFF2-40B4-BE49-F238E27FC236}">
                <a16:creationId xmlns:a16="http://schemas.microsoft.com/office/drawing/2014/main" id="{A47D532D-BD46-4FCB-93B4-50F6BB46B35B}"/>
              </a:ext>
            </a:extLst>
          </p:cNvPr>
          <p:cNvSpPr txBox="1">
            <a:spLocks/>
          </p:cNvSpPr>
          <p:nvPr/>
        </p:nvSpPr>
        <p:spPr>
          <a:xfrm>
            <a:off x="4589857" y="2749356"/>
            <a:ext cx="7442486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Hausse des formations et des perfectionnements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22" name="Espace réservé du contenu 6">
            <a:extLst>
              <a:ext uri="{FF2B5EF4-FFF2-40B4-BE49-F238E27FC236}">
                <a16:creationId xmlns:a16="http://schemas.microsoft.com/office/drawing/2014/main" id="{EFB187B4-F38C-47F0-8E01-DA16B0EBC70B}"/>
              </a:ext>
            </a:extLst>
          </p:cNvPr>
          <p:cNvSpPr txBox="1">
            <a:spLocks/>
          </p:cNvSpPr>
          <p:nvPr/>
        </p:nvSpPr>
        <p:spPr>
          <a:xfrm>
            <a:off x="4589857" y="4441356"/>
            <a:ext cx="7442486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Fédération sportive, ONL, fédération de plein air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46D2EF30-F660-4B70-8366-CFC829D3361D}"/>
              </a:ext>
            </a:extLst>
          </p:cNvPr>
          <p:cNvSpPr txBox="1">
            <a:spLocks/>
          </p:cNvSpPr>
          <p:nvPr/>
        </p:nvSpPr>
        <p:spPr>
          <a:xfrm>
            <a:off x="4589857" y="4933292"/>
            <a:ext cx="7442486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Athlètes: résultats exceptionnels et prometteurs</a:t>
            </a:r>
          </a:p>
          <a:p>
            <a:endParaRPr lang="fr-CA" dirty="0"/>
          </a:p>
          <a:p>
            <a:pPr marL="457200" lvl="1" indent="0">
              <a:buNone/>
            </a:pPr>
            <a:endParaRPr lang="fr-CA" sz="1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F28E66C-5D8F-4350-99F3-14F075E7D7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93" y="637226"/>
            <a:ext cx="1334589" cy="144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6F284F91-5DC5-4704-91B9-607C9FB6D1E5}"/>
              </a:ext>
            </a:extLst>
          </p:cNvPr>
          <p:cNvSpPr txBox="1">
            <a:spLocks/>
          </p:cNvSpPr>
          <p:nvPr/>
        </p:nvSpPr>
        <p:spPr>
          <a:xfrm>
            <a:off x="672169" y="5549927"/>
            <a:ext cx="3917687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Pérennité</a:t>
            </a:r>
          </a:p>
          <a:p>
            <a:pPr marL="457200" lvl="1" indent="0">
              <a:buNone/>
            </a:pPr>
            <a:endParaRPr lang="fr-CA" sz="1600" dirty="0"/>
          </a:p>
        </p:txBody>
      </p:sp>
      <p:sp>
        <p:nvSpPr>
          <p:cNvPr id="26" name="Espace réservé du contenu 6">
            <a:extLst>
              <a:ext uri="{FF2B5EF4-FFF2-40B4-BE49-F238E27FC236}">
                <a16:creationId xmlns:a16="http://schemas.microsoft.com/office/drawing/2014/main" id="{10B4CC60-F00B-4E1C-A5DF-A2F90395FA6D}"/>
              </a:ext>
            </a:extLst>
          </p:cNvPr>
          <p:cNvSpPr txBox="1">
            <a:spLocks/>
          </p:cNvSpPr>
          <p:nvPr/>
        </p:nvSpPr>
        <p:spPr>
          <a:xfrm>
            <a:off x="4589856" y="5544000"/>
            <a:ext cx="7472705" cy="451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Financement, créativité, attirance et rétention</a:t>
            </a:r>
          </a:p>
          <a:p>
            <a:pPr marL="457200" lvl="1" indent="0">
              <a:buNone/>
            </a:pP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26493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dirty="0"/>
              <a:t>Affiliations 2019-2020</a:t>
            </a:r>
            <a:endParaRPr lang="fr-CA" sz="3600" dirty="0"/>
          </a:p>
        </p:txBody>
      </p:sp>
      <p:sp>
        <p:nvSpPr>
          <p:cNvPr id="8" name="Espace réservé au texte 7"/>
          <p:cNvSpPr>
            <a:spLocks noGrp="1"/>
          </p:cNvSpPr>
          <p:nvPr>
            <p:ph type="body" sz="quarter" idx="4294967295"/>
          </p:nvPr>
        </p:nvSpPr>
        <p:spPr>
          <a:xfrm>
            <a:off x="1616869" y="6120000"/>
            <a:ext cx="8958262" cy="400050"/>
          </a:xfrm>
        </p:spPr>
        <p:txBody>
          <a:bodyPr rtlCol="0"/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Sony Sketch EF" panose="020B0603020104020203" pitchFamily="34" charset="0"/>
                <a:cs typeface="Sony Sketch EF" panose="020B0603020104020203" pitchFamily="34" charset="0"/>
              </a:rPr>
              <a:t>INITIATION  RÉCRÉATION  COMPÉTITION  HAUTE PERFORMANCE</a:t>
            </a: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809" y="664751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538CC3C1-26FA-4506-90B1-98047E7CE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582080"/>
              </p:ext>
            </p:extLst>
          </p:nvPr>
        </p:nvGraphicFramePr>
        <p:xfrm>
          <a:off x="1596000" y="1710000"/>
          <a:ext cx="9000000" cy="439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Worksheet" r:id="rId5" imgW="5895866" imgH="2876428" progId="Excel.Sheet.12">
                  <p:link updateAutomatic="1"/>
                </p:oleObj>
              </mc:Choice>
              <mc:Fallback>
                <p:oleObj name="Worksheet" r:id="rId5" imgW="5895866" imgH="2876428" progId="Excel.Sheet.12">
                  <p:link updateAutomatic="1"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538CC3C1-26FA-4506-90B1-98047E7CE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6000" y="1710000"/>
                        <a:ext cx="9000000" cy="4390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165CD180-21CE-4896-AD20-FA62A24C9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671676"/>
              </p:ext>
            </p:extLst>
          </p:nvPr>
        </p:nvGraphicFramePr>
        <p:xfrm>
          <a:off x="1416000" y="2970000"/>
          <a:ext cx="9360000" cy="201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7" imgW="5895866" imgH="1266705" progId="Excel.Sheet.12">
                  <p:link updateAutomatic="1"/>
                </p:oleObj>
              </mc:Choice>
              <mc:Fallback>
                <p:oleObj name="Worksheet" r:id="rId7" imgW="5895866" imgH="1266705" progId="Excel.Sheet.12">
                  <p:link updateAutomatic="1"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165CD180-21CE-4896-AD20-FA62A24C9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6000" y="2970000"/>
                        <a:ext cx="9360000" cy="201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3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dirty="0"/>
              <a:t>L’équipe 2019-2020</a:t>
            </a:r>
            <a:endParaRPr lang="fr-CA" sz="3600" dirty="0"/>
          </a:p>
        </p:txBody>
      </p:sp>
      <p:sp>
        <p:nvSpPr>
          <p:cNvPr id="8" name="Espace réservé au texte 7"/>
          <p:cNvSpPr>
            <a:spLocks noGrp="1"/>
          </p:cNvSpPr>
          <p:nvPr>
            <p:ph type="body" sz="quarter" idx="4294967295"/>
          </p:nvPr>
        </p:nvSpPr>
        <p:spPr>
          <a:xfrm>
            <a:off x="1616869" y="6242180"/>
            <a:ext cx="8958262" cy="400050"/>
          </a:xfrm>
        </p:spPr>
        <p:txBody>
          <a:bodyPr rtlCol="0"/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Sony Sketch EF" panose="020B0603020104020203" pitchFamily="34" charset="0"/>
                <a:cs typeface="Sony Sketch EF" panose="020B0603020104020203" pitchFamily="34" charset="0"/>
              </a:rPr>
              <a:t>INITIATION  RÉCRÉATION  COMPÉTITION  HAUTE PERFORMANCE</a:t>
            </a: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D2E3FE3-6AB3-4738-8F44-F76826B4F453}"/>
              </a:ext>
            </a:extLst>
          </p:cNvPr>
          <p:cNvSpPr txBox="1">
            <a:spLocks/>
          </p:cNvSpPr>
          <p:nvPr/>
        </p:nvSpPr>
        <p:spPr>
          <a:xfrm>
            <a:off x="758363" y="1985569"/>
            <a:ext cx="4639736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La permanence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3244CD8C-E6A3-4711-8FBB-EBBE786C2D3C}"/>
              </a:ext>
            </a:extLst>
          </p:cNvPr>
          <p:cNvSpPr txBox="1">
            <a:spLocks/>
          </p:cNvSpPr>
          <p:nvPr/>
        </p:nvSpPr>
        <p:spPr>
          <a:xfrm>
            <a:off x="758362" y="2574162"/>
            <a:ext cx="5171021" cy="37717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Jean-Baptiste Bertrand</a:t>
            </a:r>
          </a:p>
          <a:p>
            <a:pPr marL="457200" lvl="1" indent="0">
              <a:buNone/>
            </a:pPr>
            <a:r>
              <a:rPr lang="fr-CA" sz="1600" dirty="0"/>
              <a:t>Directeur technique</a:t>
            </a:r>
          </a:p>
          <a:p>
            <a:r>
              <a:rPr lang="fr-CA" dirty="0"/>
              <a:t>Claude Alexandre Carpentier</a:t>
            </a:r>
          </a:p>
          <a:p>
            <a:pPr marL="457200" lvl="1" indent="0">
              <a:buNone/>
            </a:pPr>
            <a:r>
              <a:rPr lang="fr-CA" sz="1600" dirty="0"/>
              <a:t>Directeur général</a:t>
            </a:r>
          </a:p>
          <a:p>
            <a:r>
              <a:rPr lang="fr-CA" dirty="0"/>
              <a:t>Nathalie Chevrette</a:t>
            </a:r>
          </a:p>
          <a:p>
            <a:pPr marL="457200" lvl="1" indent="0">
              <a:buNone/>
            </a:pPr>
            <a:r>
              <a:rPr lang="fr-CA" sz="1600" dirty="0"/>
              <a:t>Coordonnatrice à l’administration</a:t>
            </a:r>
          </a:p>
          <a:p>
            <a:r>
              <a:rPr lang="fr-CA" dirty="0"/>
              <a:t>François Pepin</a:t>
            </a:r>
          </a:p>
          <a:p>
            <a:pPr marL="457200" lvl="1" indent="0">
              <a:buNone/>
            </a:pPr>
            <a:r>
              <a:rPr lang="fr-CA" sz="1600" dirty="0"/>
              <a:t>Coordonnateur des Équipes du Québec</a:t>
            </a:r>
          </a:p>
          <a:p>
            <a:r>
              <a:rPr lang="fr-CA" dirty="0"/>
              <a:t>Maxime Venne </a:t>
            </a:r>
          </a:p>
          <a:p>
            <a:pPr marL="457200" lvl="1" indent="0">
              <a:buNone/>
            </a:pPr>
            <a:r>
              <a:rPr lang="fr-CA" sz="1600" dirty="0"/>
              <a:t>Coordonnateur au développement de la pratique</a:t>
            </a:r>
          </a:p>
        </p:txBody>
      </p: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79E6A1E5-B094-4C91-8767-B3097F79D871}"/>
              </a:ext>
            </a:extLst>
          </p:cNvPr>
          <p:cNvSpPr txBox="1">
            <a:spLocks/>
          </p:cNvSpPr>
          <p:nvPr/>
        </p:nvSpPr>
        <p:spPr>
          <a:xfrm>
            <a:off x="6096000" y="2574163"/>
            <a:ext cx="6028464" cy="45426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952875" algn="l"/>
              </a:tabLst>
            </a:pPr>
            <a:r>
              <a:rPr lang="fr-CA" dirty="0">
                <a:solidFill>
                  <a:schemeClr val="bg1"/>
                </a:solidFill>
              </a:rPr>
              <a:t>Antoine Barrette</a:t>
            </a:r>
            <a:r>
              <a:rPr lang="fr-CA" sz="1600" dirty="0">
                <a:solidFill>
                  <a:schemeClr val="bg1"/>
                </a:solidFill>
              </a:rPr>
              <a:t>	Rep. des athlètes</a:t>
            </a:r>
          </a:p>
          <a:p>
            <a:pPr>
              <a:tabLst>
                <a:tab pos="3952875" algn="l"/>
              </a:tabLst>
            </a:pPr>
            <a:r>
              <a:rPr lang="fr-CA" dirty="0">
                <a:solidFill>
                  <a:schemeClr val="bg1"/>
                </a:solidFill>
              </a:rPr>
              <a:t>Frédéric Forge	</a:t>
            </a:r>
            <a:r>
              <a:rPr lang="fr-CA" sz="1600" dirty="0">
                <a:solidFill>
                  <a:schemeClr val="bg1"/>
                </a:solidFill>
              </a:rPr>
              <a:t>Administrateur</a:t>
            </a:r>
          </a:p>
          <a:p>
            <a:pPr>
              <a:tabLst>
                <a:tab pos="3952875" algn="l"/>
              </a:tabLst>
            </a:pPr>
            <a:r>
              <a:rPr lang="fr-CA" dirty="0">
                <a:solidFill>
                  <a:schemeClr val="bg1"/>
                </a:solidFill>
              </a:rPr>
              <a:t>André Goulet	</a:t>
            </a:r>
            <a:r>
              <a:rPr lang="fr-CA" sz="1600" dirty="0">
                <a:solidFill>
                  <a:schemeClr val="bg1"/>
                </a:solidFill>
              </a:rPr>
              <a:t>Trésorier</a:t>
            </a:r>
          </a:p>
          <a:p>
            <a:pPr>
              <a:tabLst>
                <a:tab pos="3952875" algn="l"/>
              </a:tabLst>
            </a:pPr>
            <a:r>
              <a:rPr lang="fr-CA" dirty="0">
                <a:solidFill>
                  <a:schemeClr val="bg1"/>
                </a:solidFill>
              </a:rPr>
              <a:t>Daniel Leclair	</a:t>
            </a:r>
            <a:r>
              <a:rPr lang="fr-CA" sz="1600" dirty="0">
                <a:solidFill>
                  <a:schemeClr val="bg1"/>
                </a:solidFill>
              </a:rPr>
              <a:t>Administrateur</a:t>
            </a:r>
          </a:p>
          <a:p>
            <a:pPr>
              <a:tabLst>
                <a:tab pos="3952875" algn="l"/>
              </a:tabLst>
            </a:pPr>
            <a:r>
              <a:rPr lang="fr-CA" dirty="0">
                <a:solidFill>
                  <a:schemeClr val="bg1"/>
                </a:solidFill>
              </a:rPr>
              <a:t>Pat Petelle	</a:t>
            </a:r>
            <a:r>
              <a:rPr lang="fr-CA" sz="1600" dirty="0">
                <a:solidFill>
                  <a:schemeClr val="bg1"/>
                </a:solidFill>
              </a:rPr>
              <a:t>Vice-président</a:t>
            </a:r>
          </a:p>
          <a:p>
            <a:pPr>
              <a:tabLst>
                <a:tab pos="3952875" algn="l"/>
              </a:tabLst>
            </a:pPr>
            <a:r>
              <a:rPr lang="fr-CA" dirty="0">
                <a:solidFill>
                  <a:schemeClr val="bg1"/>
                </a:solidFill>
              </a:rPr>
              <a:t>Charles-Olivier Saint-Jean	</a:t>
            </a:r>
            <a:r>
              <a:rPr lang="fr-CA" sz="1600" dirty="0">
                <a:solidFill>
                  <a:schemeClr val="bg1"/>
                </a:solidFill>
              </a:rPr>
              <a:t>Secrétaire</a:t>
            </a:r>
          </a:p>
          <a:p>
            <a:pPr>
              <a:tabLst>
                <a:tab pos="3952875" algn="l"/>
              </a:tabLst>
            </a:pPr>
            <a:r>
              <a:rPr lang="fr-CA" dirty="0">
                <a:solidFill>
                  <a:schemeClr val="bg1"/>
                </a:solidFill>
              </a:rPr>
              <a:t>Renée Thibeault	</a:t>
            </a:r>
            <a:r>
              <a:rPr lang="fr-CA" sz="1600" dirty="0">
                <a:solidFill>
                  <a:schemeClr val="bg1"/>
                </a:solidFill>
              </a:rPr>
              <a:t>Présidente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0159261A-BCE2-4056-9F3C-9A91A8EED3C4}"/>
              </a:ext>
            </a:extLst>
          </p:cNvPr>
          <p:cNvSpPr txBox="1">
            <a:spLocks/>
          </p:cNvSpPr>
          <p:nvPr/>
        </p:nvSpPr>
        <p:spPr>
          <a:xfrm>
            <a:off x="6095999" y="1985569"/>
            <a:ext cx="5819335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>
                <a:solidFill>
                  <a:schemeClr val="bg1"/>
                </a:solidFill>
              </a:rPr>
              <a:t>Le conseil d’administration sortant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D8A578-DFC7-4734-B2E3-39CA249F4B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93" y="637226"/>
            <a:ext cx="1334589" cy="144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609028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3604</Words>
  <Application>Microsoft Office PowerPoint</Application>
  <PresentationFormat>Grand écran</PresentationFormat>
  <Paragraphs>282</Paragraphs>
  <Slides>37</Slides>
  <Notes>35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Liens</vt:lpstr>
      </vt:variant>
      <vt:variant>
        <vt:i4>29</vt:i4>
      </vt:variant>
      <vt:variant>
        <vt:lpstr>Titres des diapositives</vt:lpstr>
      </vt:variant>
      <vt:variant>
        <vt:i4>37</vt:i4>
      </vt:variant>
    </vt:vector>
  </HeadingPairs>
  <TitlesOfParts>
    <vt:vector size="73" baseType="lpstr">
      <vt:lpstr>Arial</vt:lpstr>
      <vt:lpstr>Calibri</vt:lpstr>
      <vt:lpstr>Sony Sketch EF</vt:lpstr>
      <vt:lpstr>Symbol</vt:lpstr>
      <vt:lpstr>Trebuchet MS</vt:lpstr>
      <vt:lpstr>Tropical Summer Brush</vt:lpstr>
      <vt:lpstr>Berlin</vt:lpstr>
      <vt:lpstr>https://d.docs.live.net/3b10ae487f77114d/01-SFQ/CA%20et%20AGA/2020-2021/20200912-AGA/Rapport%20annuel/Copies%20de%20travail/2020_Rapport%20annuel_données.v4.xlsx!2020%20Adhésion!L1C1:L15C6</vt:lpstr>
      <vt:lpstr>https://d.docs.live.net/3b10ae487f77114d/01-SFQ/CA%20et%20AGA/2020-2021/20200912-AGA/Rapport%20annuel/Copies%20de%20travail/2020_Rapport%20annuel_données.v4.xlsx!2020%20Adhésion!L1C8:L7C13</vt:lpstr>
      <vt:lpstr>https://d.docs.live.net/3b10ae487f77114d/01-SFQ/CA%20et%20AGA/20200912-AGA/Rapport%20annuel/2020_Rapport%20annuel_données.v3.xlsx!2020%20SM%20Demandes!L2C2:L17C7</vt:lpstr>
      <vt:lpstr>https://d.docs.live.net/3b10ae487f77114d/01-SFQ/CA%20et%20AGA/2020-2021/20200912-AGA/Rapport%20annuel/Copies%20de%20travail/2020_Rapport%20annuel_données.v4.xlsx!2020%20SM%20Demandes!L2C17:L8C23</vt:lpstr>
      <vt:lpstr>https://d.docs.live.net/3b10ae487f77114d/01-SFQ/CA%20et%20AGA/20200912-AGA/Rapport%20annuel/2020_Rapport%20annuel_données.v3.xlsx!2020%20SM%20Demandes!L2C9:L5C15</vt:lpstr>
      <vt:lpstr>https://d.docs.live.net/3b10ae487f77114d/01-SFQ/CA%20et%20AGA/2020-2021/20200912-AGA/Rapport%20annuel/Copies%20de%20travail/2020_Rapport%20annuel_données.v4.xlsx!2020%20SM%20Demandes!L2C17:L8C23</vt:lpstr>
      <vt:lpstr>https://d.docs.live.net/3b10ae487f77114d/01-SFQ/CA%20et%20AGA/2020-2021/20200912-AGA/Rapport%20annuel/Copies%20de%20travail/2020_Rapport%20annuel_données.v4.xlsx!2020%20SM%20Budget!L2C2:L11C6</vt:lpstr>
      <vt:lpstr>https://d.docs.live.net/3b10ae487f77114d/01-SFQ/CA%20et%20AGA/2020-2021/20200912-AGA/Rapport%20annuel/Copies%20de%20travail/2020_Rapport%20annuel_données.v4.xlsx!2020%20SM%20Budget!L2C2:L11C6</vt:lpstr>
      <vt:lpstr>https://d.docs.live.net/3b10ae487f77114d/01-SFQ/CA%20et%20AGA/20200912-AGA/Rapport%20annuel/2020_Rapport%20annuel_données.v3.xlsx!2020%20SM%20Budget!L13C2:L24C6</vt:lpstr>
      <vt:lpstr>https://d.docs.live.net/3b10ae487f77114d/01-SFQ/CA%20et%20AGA/20200912-AGA/Rapport%20annuel/2020_Rapport%20annuel_données.v3.xlsx!2020%20SM%20Budget!L13C2:L24C6</vt:lpstr>
      <vt:lpstr>https://d.docs.live.net/3b10ae487f77114d/01-SFQ/CA%20et%20AGA/20200912-AGA/Rapport%20annuel/2020_Rapport%20annuel_données.v3.xlsx!2020%20SM%20Budget!L26C2:L30C6</vt:lpstr>
      <vt:lpstr>https://d.docs.live.net/3b10ae487f77114d/01-SFQ/CA%20et%20AGA/2020-2021/20200912-AGA/Rapport%20annuel/Copies%20de%20travail/2020_Rapport%20annuel_données.v4.xlsx!2020%20SM%20Budget!L2C2:L11C6</vt:lpstr>
      <vt:lpstr>https://d.docs.live.net/3b10ae487f77114d/01-SFQ/CA%20et%20AGA/2020-2021/20200912-AGA/Rapport%20annuel/2020_Rapport%20annuel_données.v3.xlsx!Entraineur%20et%20Para!L1C7:L8C11</vt:lpstr>
      <vt:lpstr>https://d.docs.live.net/3b10ae487f77114d/01-SFQ/CA%20et%20AGA/2020-2021/20200912-AGA/Rapport%20annuel/2020_Rapport%20annuel_données.v3.xlsx!Entraineur%20et%20Para!L1C1:L12C5</vt:lpstr>
      <vt:lpstr>https://d.docs.live.net/3b10ae487f77114d/01-SFQ/CA%20et%20AGA/2020-2021/20200912-AGA/Rapport%20annuel/Copies%20de%20travail/2020_Rapport%20annuel_données.v4.xlsx!2020%20JBB2!L2C38:L15C42</vt:lpstr>
      <vt:lpstr>https://d.docs.live.net/3b10ae487f77114d/01-SFQ/CA%20et%20AGA/2020-2021/20200912-AGA/Rapport%20annuel/Copies%20de%20travail/2020_Rapport%20annuel_données.v4.xlsx!2020%20JBB2!L1C1:L9C7</vt:lpstr>
      <vt:lpstr>https://d.docs.live.net/3b10ae487f77114d/01-SFQ/CA%20et%20AGA/2020-2021/20200912-AGA/Rapport%20annuel/Copies%20de%20travail/2020_Rapport%20annuel_données.v4.xlsx!2020%20JBB2!L2C26:L9C30</vt:lpstr>
      <vt:lpstr>https://d.docs.live.net/3b10ae487f77114d/01-SFQ/CA%20et%20AGA/2020-2021/20200912-AGA/Rapport%20annuel/Copies%20de%20travail/2020_Rapport%20annuel_données.v4.xlsx!2020%20JBB2!L2C32:L14C36</vt:lpstr>
      <vt:lpstr>https://d.docs.live.net/3b10ae487f77114d/01-SFQ/CA%20et%20AGA/2020-2021/20200912-AGA/Rapport%20annuel/Copies%20de%20travail/2020_Rapport%20annuel_données.v4.xlsx!2020%20JBB2!L2C26:L9C30</vt:lpstr>
      <vt:lpstr>https://d.docs.live.net/3b10ae487f77114d/01-SFQ/CA%20et%20AGA/2020-2021/20200912-AGA/Rapport%20annuel/Copies%20de%20travail/2020_Rapport%20annuel_données.v4.xlsx!2020%20JBB2!L2C32:L14C36</vt:lpstr>
      <vt:lpstr>https://d.docs.live.net/3b10ae487f77114d/01-SFQ/CA%20et%20AGA/2020-2021/20200912-AGA/Rapport%20annuel/Copies%20de%20travail/2020_Rapport%20annuel_données.v4.xlsx!2020%20JBB2!L2C15:L8C18</vt:lpstr>
      <vt:lpstr>https://d.docs.live.net/3b10ae487f77114d/01-SFQ/CA%20et%20AGA/2020-2021/20200912-AGA/Rapport%20annuel/Copies%20de%20travail/2020_Rapport%20annuel_données.v4.xlsx!2020%20JBB2!L2C44:L16C46</vt:lpstr>
      <vt:lpstr>https://d.docs.live.net/3b10ae487f77114d/01-SFQ/CA%20et%20AGA/2020-2021/20200912-AGA/Rapport%20annuel/Copies%20de%20travail/2020_Rapport%20annuel_données.v4.xlsx!2020%20JBB2!L2C15:L8C18</vt:lpstr>
      <vt:lpstr>https://d.docs.live.net/3b10ae487f77114d/01-SFQ/CA%20et%20AGA/2020-2021/20200912-AGA/Rapport%20annuel/Copies%20de%20travail/2020_Rapport%20annuel_données.v4.xlsx!2020%20JBB2!L2C20:L9C24</vt:lpstr>
      <vt:lpstr>https://d.docs.live.net/3b10ae487f77114d/01-SFQ/CA%20et%20AGA/2020-2021/20200912-AGA/Rapport%20annuel/Copies%20de%20travail/2020_Rapport%20annuel_données.v4.xlsx!2020%20JBB2!L2C44:L16C46</vt:lpstr>
      <vt:lpstr>https://d.docs.live.net/3b10ae487f77114d/01-SFQ/CA%20et%20AGA/2020-2021/20200912-AGA/Rapport%20annuel/Copies%20de%20travail/2020_Rapport%20annuel_données.v4.xlsx!2020%20CQ%20(3)!%5b2020_Rapport%20annuel_données.v4.xlsx%5d2020%20CQ%20(3)%20Graphique%202</vt:lpstr>
      <vt:lpstr>https://d.docs.live.net/3b10ae487f77114d/01-SFQ/CA%20et%20AGA/2020-2021/20200912-AGA/Rapport%20annuel/Copies%20de%20travail/2020_Rapport%20annuel_données.v4.xlsx!2020%20CQ%20(3)!L1C1:L7C4</vt:lpstr>
      <vt:lpstr>https://d.docs.live.net/3b10ae487f77114d/01-SFQ/CA%20et%20AGA/2020-2021/20200912-AGA/Rapport%20annuel/Copies%20de%20travail/2020_Rapport%20annuel_données.v4.xlsx!2020%20CQ%20(3)!L1C1:L7C4</vt:lpstr>
      <vt:lpstr>https://d.docs.live.net/3b10ae487f77114d/01-SFQ/CA%20et%20AGA/2020-2021/20200912-AGA/Rapport%20annuel/Copies%20de%20travail/2020_Rapport%20annuel_données.v4.xlsx!2020%20CQ%20(3)!L70C1:L91C7</vt:lpstr>
      <vt:lpstr>Présentation PowerPoint</vt:lpstr>
      <vt:lpstr>Présentation PowerPoint</vt:lpstr>
      <vt:lpstr>Présentation PowerPoint</vt:lpstr>
      <vt:lpstr>Mot de la présidente</vt:lpstr>
      <vt:lpstr>Mot de la présidente</vt:lpstr>
      <vt:lpstr>Mot du directeur général</vt:lpstr>
      <vt:lpstr>Mot du directeur général</vt:lpstr>
      <vt:lpstr>Affiliations 2019-2020</vt:lpstr>
      <vt:lpstr>L’équipe 2019-2020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Alexandre Carpentier</dc:creator>
  <cp:lastModifiedBy>Claude Alexandre Carpentier</cp:lastModifiedBy>
  <cp:revision>24</cp:revision>
  <dcterms:created xsi:type="dcterms:W3CDTF">2020-08-18T18:01:36Z</dcterms:created>
  <dcterms:modified xsi:type="dcterms:W3CDTF">2020-09-10T21:56:51Z</dcterms:modified>
</cp:coreProperties>
</file>