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notesMasterIdLst>
    <p:notesMasterId r:id="rId9"/>
  </p:notesMasterIdLst>
  <p:sldIdLst>
    <p:sldId id="256" r:id="rId2"/>
    <p:sldId id="524" r:id="rId3"/>
    <p:sldId id="526" r:id="rId4"/>
    <p:sldId id="527" r:id="rId5"/>
    <p:sldId id="528" r:id="rId6"/>
    <p:sldId id="529" r:id="rId7"/>
    <p:sldId id="53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2262"/>
    <a:srgbClr val="002C5A"/>
    <a:srgbClr val="686868"/>
    <a:srgbClr val="FFCC00"/>
    <a:srgbClr val="CC6600"/>
    <a:srgbClr val="0A4852"/>
    <a:srgbClr val="176D95"/>
    <a:srgbClr val="1B84A6"/>
    <a:srgbClr val="2CA8BA"/>
    <a:srgbClr val="46A9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9-03T19:04:17.735"/>
    </inkml:context>
    <inkml:brush xml:id="br0">
      <inkml:brushProperty name="width" value="0.1" units="cm"/>
      <inkml:brushProperty name="height" value="0.1" units="cm"/>
      <inkml:brushProperty name="color" value="#AE198D"/>
      <inkml:brushProperty name="ignorePressure" value="1"/>
      <inkml:brushProperty name="inkEffects" value="galaxy"/>
      <inkml:brushProperty name="anchorX" value="-12475.97168"/>
      <inkml:brushProperty name="anchorY" value="-4374.11719"/>
      <inkml:brushProperty name="scaleFactor" value="0.5"/>
    </inkml:brush>
  </inkml:definitions>
  <inkml:trace contextRef="#ctx0" brushRef="#br0">1 1,'0'0,"0"0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6D1D9B-A304-44F4-8F8D-3A73A3493A24}" type="datetimeFigureOut">
              <a:rPr lang="fr-CA" smtClean="0"/>
              <a:t>2020-09-10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946DEB-8212-4808-86A0-42C4078BB94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03304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à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aux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fr-CA"/>
              <a:t>Pour utiliser cette diapositive d'animation de titre avec une nouvelle image, il suffit de 1) déplacer la forme semi-transparente supérieure sur le côté, 2) supprimer l’image, 3) cliquer sur l’icône de l’image pour ajouter une nouvelle image, 4) déplacer la forme semi-transparente vers la position d’origine 5) actualiser le texte sur la diapositive.</a:t>
            </a:r>
          </a:p>
          <a:p>
            <a:pPr rtl="0"/>
            <a:endParaRPr lang="fr-CA"/>
          </a:p>
        </p:txBody>
      </p:sp>
      <p:sp>
        <p:nvSpPr>
          <p:cNvPr id="4" name="Espace réservé a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4CBCEA92-F142-4D57-B507-37BDAF44710C}" type="slidenum">
              <a:rPr lang="fr-CA" smtClean="0"/>
              <a:t>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174851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à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aux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fr-CA"/>
              <a:t>Pour utiliser cette diapositive d'animation de titre avec une nouvelle image, il suffit de 1) déplacer la forme semi-transparente supérieure sur le côté, 2) supprimer l’image, 3) cliquer sur l’icône de l’image pour ajouter une nouvelle image, 4) déplacer la forme semi-transparente vers la position d’origine 5) actualiser le texte sur la diapositive.</a:t>
            </a:r>
          </a:p>
          <a:p>
            <a:pPr rtl="0"/>
            <a:endParaRPr lang="fr-CA"/>
          </a:p>
        </p:txBody>
      </p:sp>
      <p:sp>
        <p:nvSpPr>
          <p:cNvPr id="4" name="Espace réservé a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4CBCEA92-F142-4D57-B507-37BDAF44710C}" type="slidenum">
              <a:rPr lang="fr-CA" smtClean="0"/>
              <a:t>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383031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à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aux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fr-CA"/>
              <a:t>Pour utiliser cette diapositive d'animation de titre avec une nouvelle image, il suffit de 1) déplacer la forme semi-transparente supérieure sur le côté, 2) supprimer l’image, 3) cliquer sur l’icône de l’image pour ajouter une nouvelle image, 4) déplacer la forme semi-transparente vers la position d’origine 5) actualiser le texte sur la diapositive.</a:t>
            </a:r>
          </a:p>
          <a:p>
            <a:pPr rtl="0"/>
            <a:endParaRPr lang="fr-CA"/>
          </a:p>
        </p:txBody>
      </p:sp>
      <p:sp>
        <p:nvSpPr>
          <p:cNvPr id="4" name="Espace réservé a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4CBCEA92-F142-4D57-B507-37BDAF44710C}" type="slidenum">
              <a:rPr lang="fr-CA" smtClean="0"/>
              <a:t>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579723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à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aux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fr-CA"/>
              <a:t>Pour utiliser cette diapositive d'animation de titre avec une nouvelle image, il suffit de 1) déplacer la forme semi-transparente supérieure sur le côté, 2) supprimer l’image, 3) cliquer sur l’icône de l’image pour ajouter une nouvelle image, 4) déplacer la forme semi-transparente vers la position d’origine 5) actualiser le texte sur la diapositive.</a:t>
            </a:r>
          </a:p>
          <a:p>
            <a:pPr rtl="0"/>
            <a:endParaRPr lang="fr-CA"/>
          </a:p>
        </p:txBody>
      </p:sp>
      <p:sp>
        <p:nvSpPr>
          <p:cNvPr id="4" name="Espace réservé a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4CBCEA92-F142-4D57-B507-37BDAF44710C}" type="slidenum">
              <a:rPr lang="fr-CA" smtClean="0"/>
              <a:t>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163233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à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aux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fr-CA"/>
              <a:t>Pour utiliser cette diapositive d'animation de titre avec une nouvelle image, il suffit de 1) déplacer la forme semi-transparente supérieure sur le côté, 2) supprimer l’image, 3) cliquer sur l’icône de l’image pour ajouter une nouvelle image, 4) déplacer la forme semi-transparente vers la position d’origine 5) actualiser le texte sur la diapositive.</a:t>
            </a:r>
          </a:p>
          <a:p>
            <a:pPr rtl="0"/>
            <a:endParaRPr lang="fr-CA"/>
          </a:p>
        </p:txBody>
      </p:sp>
      <p:sp>
        <p:nvSpPr>
          <p:cNvPr id="4" name="Espace réservé a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4CBCEA92-F142-4D57-B507-37BDAF44710C}" type="slidenum">
              <a:rPr lang="fr-CA" smtClean="0"/>
              <a:t>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584853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à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aux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fr-CA"/>
              <a:t>Pour utiliser cette diapositive d'animation de titre avec une nouvelle image, il suffit de 1) déplacer la forme semi-transparente supérieure sur le côté, 2) supprimer l’image, 3) cliquer sur l’icône de l’image pour ajouter une nouvelle image, 4) déplacer la forme semi-transparente vers la position d’origine 5) actualiser le texte sur la diapositive.</a:t>
            </a:r>
          </a:p>
          <a:p>
            <a:pPr rtl="0"/>
            <a:endParaRPr lang="fr-CA"/>
          </a:p>
        </p:txBody>
      </p:sp>
      <p:sp>
        <p:nvSpPr>
          <p:cNvPr id="4" name="Espace réservé a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4CBCEA92-F142-4D57-B507-37BDAF44710C}" type="slidenum">
              <a:rPr lang="fr-CA" smtClean="0"/>
              <a:t>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02119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9/10/2020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455524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9/10/2020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82767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9/10/2020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9292293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9/10/2020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69348028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9/10/2020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679076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9/10/2020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302517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9/10/2020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5888222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9/10/2020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207101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2D6E202-B606-4609-B914-27C9371A1F6D}" type="datetime1">
              <a:rPr lang="en-US" smtClean="0"/>
              <a:t>9/10/2020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3483624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c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à l’image 6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</p:spPr>
        <p:txBody>
          <a:bodyPr lIns="91440" rtlCol="0">
            <a:noAutofit/>
          </a:bodyPr>
          <a:lstStyle>
            <a:lvl1pPr algn="ctr">
              <a:defRPr/>
            </a:lvl1pPr>
          </a:lstStyle>
          <a:p>
            <a:pPr rtl="0"/>
            <a:r>
              <a:rPr lang="fr-CA" noProof="0"/>
              <a:t>Cliquez sur l’icône pour ajouter une image</a:t>
            </a:r>
          </a:p>
        </p:txBody>
      </p:sp>
      <p:sp>
        <p:nvSpPr>
          <p:cNvPr id="4" name="Espace réservé a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11747687" y="6465381"/>
            <a:ext cx="431425" cy="365125"/>
          </a:xfrm>
          <a:prstGeom prst="rect">
            <a:avLst/>
          </a:prstGeom>
        </p:spPr>
        <p:txBody>
          <a:bodyPr rtlCol="0"/>
          <a:lstStyle/>
          <a:p>
            <a:pPr rtl="0"/>
            <a:fld id="{5AE1514C-5E56-4738-A1FF-4B1CFD2A3E36}" type="slidenum">
              <a:rPr lang="fr-CA" noProof="0" smtClean="0"/>
              <a:t>‹N°›</a:t>
            </a:fld>
            <a:endParaRPr lang="fr-CA" noProof="0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966652" y="2567613"/>
            <a:ext cx="8804365" cy="2529923"/>
          </a:xfrm>
          <a:prstGeom prst="rect">
            <a:avLst/>
          </a:prstGeom>
        </p:spPr>
        <p:txBody>
          <a:bodyPr rtlCol="0"/>
          <a:lstStyle>
            <a:lvl1pPr algn="l">
              <a:defRPr lang="en-US" sz="8800" b="1" i="0" kern="1200" spc="100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FFFFFF"/>
                    </a:gs>
                  </a:gsLst>
                  <a:lin ang="5400000" scaled="1"/>
                </a:gra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pPr rtl="0"/>
            <a:r>
              <a:rPr lang="fr-CA" noProof="0"/>
              <a:t>CLIQUEZ POUR MODIFIER</a:t>
            </a:r>
          </a:p>
        </p:txBody>
      </p:sp>
      <p:sp>
        <p:nvSpPr>
          <p:cNvPr id="5" name="Espace réservé au texte 4"/>
          <p:cNvSpPr>
            <a:spLocks noGrp="1"/>
          </p:cNvSpPr>
          <p:nvPr>
            <p:ph type="body" sz="quarter" idx="13" hasCustomPrompt="1"/>
          </p:nvPr>
        </p:nvSpPr>
        <p:spPr>
          <a:xfrm>
            <a:off x="1581150" y="3971108"/>
            <a:ext cx="9461500" cy="1421928"/>
          </a:xfrm>
        </p:spPr>
        <p:txBody>
          <a:bodyPr rtlCol="0"/>
          <a:lstStyle>
            <a:lvl1pPr algn="l">
              <a:defRPr lang="en-US" sz="4800" b="1" i="0" kern="1200" spc="300" dirty="0" smtClean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FFFFFF"/>
                    </a:gs>
                  </a:gsLst>
                  <a:lin ang="5400000" scaled="1"/>
                </a:gradFill>
                <a:latin typeface="+mn-lt"/>
                <a:ea typeface="+mn-ea"/>
                <a:cs typeface="Segoe UI Semilight" panose="020B0402040204020203" pitchFamily="34" charset="0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 rtl="0"/>
            <a:r>
              <a:rPr lang="fr-CA" noProof="0"/>
              <a:t>MODIFIEZ LE TEXTE PRINCIPAL</a:t>
            </a:r>
          </a:p>
        </p:txBody>
      </p:sp>
    </p:spTree>
    <p:extLst>
      <p:ext uri="{BB962C8B-B14F-4D97-AF65-F5344CB8AC3E}">
        <p14:creationId xmlns:p14="http://schemas.microsoft.com/office/powerpoint/2010/main" val="6385392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9/10/2020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805153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9/10/2020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532627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9/10/2020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9091506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9/10/2020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082489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9/10/2020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638822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9/10/2020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205336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9/10/2020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948094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9/10/2020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736623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20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D6E202-B606-4609-B914-27C9371A1F6D}" type="datetime1">
              <a:rPr lang="en-US" smtClean="0"/>
              <a:t>9/10/2020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1570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  <p:sldLayoutId id="2147483724" r:id="rId17"/>
    <p:sldLayoutId id="2147483725" r:id="rId1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customXml" Target="../ink/ink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14">
            <a:extLst>
              <a:ext uri="{FF2B5EF4-FFF2-40B4-BE49-F238E27FC236}">
                <a16:creationId xmlns:a16="http://schemas.microsoft.com/office/drawing/2014/main" id="{A1520F41-4E59-4391-80D1-86E3FA0738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16">
            <a:extLst>
              <a:ext uri="{FF2B5EF4-FFF2-40B4-BE49-F238E27FC236}">
                <a16:creationId xmlns:a16="http://schemas.microsoft.com/office/drawing/2014/main" id="{CFED2ABF-8B8C-41EB-AC6C-59F6C2A11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6" y="0"/>
            <a:ext cx="12192000" cy="6858000"/>
          </a:xfrm>
          <a:prstGeom prst="rect">
            <a:avLst/>
          </a:prstGeom>
        </p:spPr>
      </p:pic>
      <p:sp>
        <p:nvSpPr>
          <p:cNvPr id="40" name="Rectangle 18">
            <a:extLst>
              <a:ext uri="{FF2B5EF4-FFF2-40B4-BE49-F238E27FC236}">
                <a16:creationId xmlns:a16="http://schemas.microsoft.com/office/drawing/2014/main" id="{00E49CCE-5D65-4F89-B0A4-8F0B7AF0A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4557357"/>
            <a:ext cx="8978671" cy="1660332"/>
          </a:xfrm>
          <a:prstGeom prst="rect">
            <a:avLst/>
          </a:prstGeom>
          <a:solidFill>
            <a:schemeClr val="bg1">
              <a:lumMod val="95000"/>
              <a:lumOff val="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044B25C-7219-48FF-9238-C2D200795F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557357"/>
            <a:ext cx="8490857" cy="1652773"/>
          </a:xfrm>
        </p:spPr>
        <p:txBody>
          <a:bodyPr anchor="ctr">
            <a:noAutofit/>
          </a:bodyPr>
          <a:lstStyle/>
          <a:p>
            <a:r>
              <a:rPr lang="fr-CA" sz="4000" dirty="0"/>
              <a:t>Ski de fond Québec</a:t>
            </a:r>
          </a:p>
        </p:txBody>
      </p:sp>
      <p:sp>
        <p:nvSpPr>
          <p:cNvPr id="42" name="Rectangle 20">
            <a:extLst>
              <a:ext uri="{FF2B5EF4-FFF2-40B4-BE49-F238E27FC236}">
                <a16:creationId xmlns:a16="http://schemas.microsoft.com/office/drawing/2014/main" id="{16FA9F12-96B4-4424-8CEA-1846F8C03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22301" y="4557357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" name="Rectangle 22">
            <a:extLst>
              <a:ext uri="{FF2B5EF4-FFF2-40B4-BE49-F238E27FC236}">
                <a16:creationId xmlns:a16="http://schemas.microsoft.com/office/drawing/2014/main" id="{A65C3239-1F1F-4503-993F-7C60C9EF49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86" y="6210130"/>
            <a:ext cx="8968085" cy="275942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24">
            <a:extLst>
              <a:ext uri="{FF2B5EF4-FFF2-40B4-BE49-F238E27FC236}">
                <a16:creationId xmlns:a16="http://schemas.microsoft.com/office/drawing/2014/main" id="{82C99F9B-A896-444C-9249-095841AA9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22301" y="6210130"/>
            <a:ext cx="3080285" cy="275942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5">
            <p14:nvContentPartPr>
              <p14:cNvPr id="10" name="Encre 9">
                <a:extLst>
                  <a:ext uri="{FF2B5EF4-FFF2-40B4-BE49-F238E27FC236}">
                    <a16:creationId xmlns:a16="http://schemas.microsoft.com/office/drawing/2014/main" id="{F6351DF2-A6F7-461D-B048-5920D83237D2}"/>
                  </a:ext>
                </a:extLst>
              </p14:cNvPr>
              <p14:cNvContentPartPr/>
              <p14:nvPr/>
            </p14:nvContentPartPr>
            <p14:xfrm>
              <a:off x="13405874" y="604468"/>
              <a:ext cx="360" cy="360"/>
            </p14:xfrm>
          </p:contentPart>
        </mc:Choice>
        <mc:Fallback xmlns="">
          <p:pic>
            <p:nvPicPr>
              <p:cNvPr id="10" name="Encre 9">
                <a:extLst>
                  <a:ext uri="{FF2B5EF4-FFF2-40B4-BE49-F238E27FC236}">
                    <a16:creationId xmlns:a16="http://schemas.microsoft.com/office/drawing/2014/main" id="{F6351DF2-A6F7-461D-B048-5920D83237D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3388234" y="586828"/>
                <a:ext cx="36000" cy="36000"/>
              </a:xfrm>
              <a:prstGeom prst="rect">
                <a:avLst/>
              </a:prstGeom>
            </p:spPr>
          </p:pic>
        </mc:Fallback>
      </mc:AlternateContent>
      <p:sp>
        <p:nvSpPr>
          <p:cNvPr id="7" name="ZoneTexte 6">
            <a:extLst>
              <a:ext uri="{FF2B5EF4-FFF2-40B4-BE49-F238E27FC236}">
                <a16:creationId xmlns:a16="http://schemas.microsoft.com/office/drawing/2014/main" id="{F2AB349C-1380-44B7-B610-83023FC1FF97}"/>
              </a:ext>
            </a:extLst>
          </p:cNvPr>
          <p:cNvSpPr txBox="1"/>
          <p:nvPr/>
        </p:nvSpPr>
        <p:spPr>
          <a:xfrm>
            <a:off x="9119124" y="5029801"/>
            <a:ext cx="2656109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CA" sz="4000" dirty="0"/>
              <a:t>12.09.20</a:t>
            </a:r>
          </a:p>
        </p:txBody>
      </p:sp>
      <p:sp>
        <p:nvSpPr>
          <p:cNvPr id="64" name="Ovale 15">
            <a:extLst>
              <a:ext uri="{FF2B5EF4-FFF2-40B4-BE49-F238E27FC236}">
                <a16:creationId xmlns:a16="http://schemas.microsoft.com/office/drawing/2014/main" id="{DE14BA8F-1245-4F6D-9147-94048937479E}"/>
              </a:ext>
            </a:extLst>
          </p:cNvPr>
          <p:cNvSpPr/>
          <p:nvPr/>
        </p:nvSpPr>
        <p:spPr>
          <a:xfrm>
            <a:off x="2990259" y="-799517"/>
            <a:ext cx="9107555" cy="9034439"/>
          </a:xfrm>
          <a:prstGeom prst="ellipse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0" cap="none" spc="0" normalizeH="0" baseline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8" name="Ovale 11">
            <a:extLst>
              <a:ext uri="{FF2B5EF4-FFF2-40B4-BE49-F238E27FC236}">
                <a16:creationId xmlns:a16="http://schemas.microsoft.com/office/drawing/2014/main" id="{78B573B6-22D2-431B-B024-CDEB28038806}"/>
              </a:ext>
            </a:extLst>
          </p:cNvPr>
          <p:cNvSpPr/>
          <p:nvPr/>
        </p:nvSpPr>
        <p:spPr>
          <a:xfrm>
            <a:off x="9108000" y="3916800"/>
            <a:ext cx="2805809" cy="2783284"/>
          </a:xfrm>
          <a:prstGeom prst="ellipse">
            <a:avLst/>
          </a:prstGeom>
          <a:noFill/>
          <a:ln w="19050" cmpd="thinThick">
            <a:solidFill>
              <a:schemeClr val="tx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0" cap="none" spc="0" normalizeH="0" baseline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6" name="Image 5" descr="Une image contenant alimentation&#10;&#10;Description générée automatiquement">
            <a:extLst>
              <a:ext uri="{FF2B5EF4-FFF2-40B4-BE49-F238E27FC236}">
                <a16:creationId xmlns:a16="http://schemas.microsoft.com/office/drawing/2014/main" id="{94936C96-1747-4960-8D00-C1E5EC80686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-6000" y="996700"/>
            <a:ext cx="12204000" cy="3478140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576768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85000"/>
                <a:lumOff val="15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e 15">
            <a:extLst>
              <a:ext uri="{FF2B5EF4-FFF2-40B4-BE49-F238E27FC236}">
                <a16:creationId xmlns:a16="http://schemas.microsoft.com/office/drawing/2014/main" id="{21CD50C8-86BE-4FBA-9415-3A55037EC310}"/>
              </a:ext>
            </a:extLst>
          </p:cNvPr>
          <p:cNvSpPr/>
          <p:nvPr/>
        </p:nvSpPr>
        <p:spPr>
          <a:xfrm>
            <a:off x="1542223" y="-143058"/>
            <a:ext cx="9107555" cy="9034439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0" cap="none" spc="0" normalizeH="0" baseline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Ovale 11">
            <a:extLst>
              <a:ext uri="{FF2B5EF4-FFF2-40B4-BE49-F238E27FC236}">
                <a16:creationId xmlns:a16="http://schemas.microsoft.com/office/drawing/2014/main" id="{3C0EB45F-CBDC-4655-922A-49EBD4DCD5F9}"/>
              </a:ext>
            </a:extLst>
          </p:cNvPr>
          <p:cNvSpPr/>
          <p:nvPr/>
        </p:nvSpPr>
        <p:spPr>
          <a:xfrm>
            <a:off x="9070371" y="3843975"/>
            <a:ext cx="2805809" cy="2783284"/>
          </a:xfrm>
          <a:prstGeom prst="ellipse">
            <a:avLst/>
          </a:prstGeom>
          <a:noFill/>
          <a:ln w="19050" cmpd="thinThick">
            <a:solidFill>
              <a:schemeClr val="tx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0" cap="none" spc="0" normalizeH="0" baseline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B264E4E-77BF-43B3-BC43-601A0439910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3276" y="496285"/>
            <a:ext cx="1501414" cy="1620000"/>
          </a:xfrm>
          <a:prstGeom prst="rect">
            <a:avLst/>
          </a:prstGeom>
          <a:effectLst>
            <a:outerShdw blurRad="50800" dist="38100" dir="2700000" algn="tl" rotWithShape="0">
              <a:schemeClr val="tx1"/>
            </a:outerShdw>
          </a:effectLst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D2B5F429-E969-4C86-BFDA-A67F31E33FC4}"/>
              </a:ext>
            </a:extLst>
          </p:cNvPr>
          <p:cNvSpPr txBox="1">
            <a:spLocks/>
          </p:cNvSpPr>
          <p:nvPr/>
        </p:nvSpPr>
        <p:spPr>
          <a:xfrm>
            <a:off x="0" y="615820"/>
            <a:ext cx="10245600" cy="1380931"/>
          </a:xfrm>
          <a:prstGeom prst="rect">
            <a:avLst/>
          </a:prstGeom>
          <a:gradFill>
            <a:gsLst>
              <a:gs pos="2655">
                <a:schemeClr val="bg1"/>
              </a:gs>
              <a:gs pos="54000">
                <a:srgbClr val="002C5A"/>
              </a:gs>
              <a:gs pos="100000">
                <a:schemeClr val="tx1">
                  <a:alpha val="0"/>
                </a:schemeClr>
              </a:gs>
            </a:gsLst>
            <a:lin ang="252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09613"/>
            <a:r>
              <a:rPr lang="fr-CA" dirty="0"/>
              <a:t>Plan stratégique 2019-2022</a:t>
            </a:r>
          </a:p>
        </p:txBody>
      </p:sp>
      <p:sp>
        <p:nvSpPr>
          <p:cNvPr id="2" name="Espace réservé du texte 5">
            <a:extLst>
              <a:ext uri="{FF2B5EF4-FFF2-40B4-BE49-F238E27FC236}">
                <a16:creationId xmlns:a16="http://schemas.microsoft.com/office/drawing/2014/main" id="{D59B1DD6-E7BE-490A-ACDB-EF826467EEF9}"/>
              </a:ext>
            </a:extLst>
          </p:cNvPr>
          <p:cNvSpPr txBox="1">
            <a:spLocks/>
          </p:cNvSpPr>
          <p:nvPr/>
        </p:nvSpPr>
        <p:spPr>
          <a:xfrm>
            <a:off x="758362" y="1985569"/>
            <a:ext cx="7022717" cy="588593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dirty="0"/>
              <a:t>Une fédération pour tous les fondeurs du Québec </a:t>
            </a:r>
          </a:p>
        </p:txBody>
      </p:sp>
      <p:sp>
        <p:nvSpPr>
          <p:cNvPr id="3" name="Espace réservé du contenu 6">
            <a:extLst>
              <a:ext uri="{FF2B5EF4-FFF2-40B4-BE49-F238E27FC236}">
                <a16:creationId xmlns:a16="http://schemas.microsoft.com/office/drawing/2014/main" id="{1A9771C2-F986-4581-B449-F2A7B1EED139}"/>
              </a:ext>
            </a:extLst>
          </p:cNvPr>
          <p:cNvSpPr txBox="1">
            <a:spLocks/>
          </p:cNvSpPr>
          <p:nvPr/>
        </p:nvSpPr>
        <p:spPr>
          <a:xfrm>
            <a:off x="758362" y="3644066"/>
            <a:ext cx="10809524" cy="18000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fr-CA" sz="2200" dirty="0">
                <a:ea typeface="Calibri" panose="020F0502020204030204" pitchFamily="34" charset="0"/>
                <a:cs typeface="Times New Roman" panose="02020603050405020304" pitchFamily="18" charset="0"/>
              </a:rPr>
              <a:t>Tournée des clubs et organismes:</a:t>
            </a:r>
          </a:p>
          <a:p>
            <a:pPr marL="342900" indent="-342900" algn="just">
              <a:lnSpc>
                <a:spcPct val="11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fr-CA" sz="2200" dirty="0"/>
              <a:t>Laurentides (Fondeurs-Laurentides, Regroupement ski de fond Laurentides)</a:t>
            </a:r>
          </a:p>
          <a:p>
            <a:pPr marL="342900" indent="-342900" algn="just">
              <a:lnSpc>
                <a:spcPct val="11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fr-CA" sz="2200" dirty="0"/>
              <a:t>Outaouais (Chelsea Nordiq, Gatineau Loppet, Marathon canadien de ski, Nakkertok et Skinouk)</a:t>
            </a:r>
          </a:p>
          <a:p>
            <a:pPr marL="342900" indent="-342900" algn="just">
              <a:lnSpc>
                <a:spcPct val="11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fr-CA" sz="2200" dirty="0"/>
              <a:t>Québec/Chaudière-Appalaches (CNMSA, Club Rouge et Or, Regroupement ski de fond raquette et Skibec).</a:t>
            </a:r>
            <a:endParaRPr lang="fr-CA" sz="2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CDED47E6-2670-46F7-8FC1-069426101F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0203757"/>
              </p:ext>
            </p:extLst>
          </p:nvPr>
        </p:nvGraphicFramePr>
        <p:xfrm>
          <a:off x="758361" y="2699898"/>
          <a:ext cx="10461181" cy="63595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05753">
                  <a:extLst>
                    <a:ext uri="{9D8B030D-6E8A-4147-A177-3AD203B41FA5}">
                      <a16:colId xmlns:a16="http://schemas.microsoft.com/office/drawing/2014/main" val="1105757313"/>
                    </a:ext>
                  </a:extLst>
                </a:gridCol>
                <a:gridCol w="8055428">
                  <a:extLst>
                    <a:ext uri="{9D8B030D-6E8A-4147-A177-3AD203B41FA5}">
                      <a16:colId xmlns:a16="http://schemas.microsoft.com/office/drawing/2014/main" val="298844788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A" sz="2000" b="0" dirty="0">
                          <a:effectLst/>
                        </a:rPr>
                        <a:t>Mission, élément 1</a:t>
                      </a:r>
                      <a:endParaRPr lang="fr-CA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A" sz="2000" b="0" dirty="0">
                          <a:effectLst/>
                        </a:rPr>
                        <a:t>Servir et accompagner équitablement ses membres vers l’atteinte d’objectifs partagés par le plus grand nombre</a:t>
                      </a:r>
                      <a:endParaRPr lang="fr-CA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07028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71399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85000"/>
                <a:lumOff val="15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EB264E4E-77BF-43B3-BC43-601A0439910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3276" y="496285"/>
            <a:ext cx="1501414" cy="1620000"/>
          </a:xfrm>
          <a:prstGeom prst="rect">
            <a:avLst/>
          </a:prstGeom>
          <a:effectLst>
            <a:outerShdw blurRad="50800" dist="38100" dir="2700000" algn="tl" rotWithShape="0">
              <a:schemeClr val="tx1"/>
            </a:outerShdw>
          </a:effectLst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D2B5F429-E969-4C86-BFDA-A67F31E33FC4}"/>
              </a:ext>
            </a:extLst>
          </p:cNvPr>
          <p:cNvSpPr txBox="1">
            <a:spLocks/>
          </p:cNvSpPr>
          <p:nvPr/>
        </p:nvSpPr>
        <p:spPr>
          <a:xfrm>
            <a:off x="0" y="615820"/>
            <a:ext cx="10245600" cy="1380931"/>
          </a:xfrm>
          <a:prstGeom prst="rect">
            <a:avLst/>
          </a:prstGeom>
          <a:gradFill>
            <a:gsLst>
              <a:gs pos="2655">
                <a:schemeClr val="bg1"/>
              </a:gs>
              <a:gs pos="54000">
                <a:srgbClr val="002C5A"/>
              </a:gs>
              <a:gs pos="100000">
                <a:schemeClr val="tx1">
                  <a:alpha val="0"/>
                </a:schemeClr>
              </a:gs>
            </a:gsLst>
            <a:lin ang="252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09613"/>
            <a:r>
              <a:rPr lang="fr-CA" dirty="0"/>
              <a:t>Plan stratégique 2019-2022</a:t>
            </a:r>
          </a:p>
        </p:txBody>
      </p:sp>
      <p:sp>
        <p:nvSpPr>
          <p:cNvPr id="2" name="Espace réservé du texte 5">
            <a:extLst>
              <a:ext uri="{FF2B5EF4-FFF2-40B4-BE49-F238E27FC236}">
                <a16:creationId xmlns:a16="http://schemas.microsoft.com/office/drawing/2014/main" id="{D59B1DD6-E7BE-490A-ACDB-EF826467EEF9}"/>
              </a:ext>
            </a:extLst>
          </p:cNvPr>
          <p:cNvSpPr txBox="1">
            <a:spLocks/>
          </p:cNvSpPr>
          <p:nvPr/>
        </p:nvSpPr>
        <p:spPr>
          <a:xfrm>
            <a:off x="758362" y="1985569"/>
            <a:ext cx="7022717" cy="588593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dirty="0"/>
              <a:t>Une fédération pour tous les fondeurs du Québec </a:t>
            </a:r>
          </a:p>
        </p:txBody>
      </p:sp>
      <p:sp>
        <p:nvSpPr>
          <p:cNvPr id="3" name="Espace réservé du contenu 6">
            <a:extLst>
              <a:ext uri="{FF2B5EF4-FFF2-40B4-BE49-F238E27FC236}">
                <a16:creationId xmlns:a16="http://schemas.microsoft.com/office/drawing/2014/main" id="{1A9771C2-F986-4581-B449-F2A7B1EED139}"/>
              </a:ext>
            </a:extLst>
          </p:cNvPr>
          <p:cNvSpPr txBox="1">
            <a:spLocks/>
          </p:cNvSpPr>
          <p:nvPr/>
        </p:nvSpPr>
        <p:spPr>
          <a:xfrm>
            <a:off x="758361" y="3787723"/>
            <a:ext cx="11070781" cy="274370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fr-CA" sz="2200" dirty="0">
                <a:ea typeface="Calibri" panose="020F0502020204030204" pitchFamily="34" charset="0"/>
                <a:cs typeface="Times New Roman" panose="02020603050405020304" pitchFamily="18" charset="0"/>
              </a:rPr>
              <a:t>Sollicitation accrue auprès des clubs récréatifs</a:t>
            </a:r>
          </a:p>
          <a:p>
            <a:pPr marL="342900" indent="-342900" algn="just">
              <a:lnSpc>
                <a:spcPct val="11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fr-CA" sz="2200" dirty="0"/>
              <a:t>Plus de 600 membres : un record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fr-CA" sz="2200" dirty="0"/>
              <a:t>Soutien aux </a:t>
            </a:r>
            <a:r>
              <a:rPr lang="fr-CA" sz="2200" dirty="0" err="1"/>
              <a:t>entraineur.e.s</a:t>
            </a:r>
            <a:endParaRPr lang="fr-CA" sz="2200" dirty="0"/>
          </a:p>
          <a:p>
            <a:pPr marL="342900" indent="-342900" algn="just">
              <a:lnSpc>
                <a:spcPct val="11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fr-CA" sz="2200" dirty="0"/>
              <a:t>Plus de 120 000$ investis (engagement, formation, certifications)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fr-CA" sz="2200" dirty="0">
                <a:ea typeface="Calibri" panose="020F0502020204030204" pitchFamily="34" charset="0"/>
                <a:cs typeface="Times New Roman" panose="02020603050405020304" pitchFamily="18" charset="0"/>
              </a:rPr>
              <a:t>Sécurité et encadrement</a:t>
            </a:r>
            <a:endParaRPr lang="fr-CA" sz="2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fr-CA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Nouvelles politiques sur les abus, les différends, l’éthique, l’équité et la sécurité</a:t>
            </a:r>
          </a:p>
          <a:p>
            <a:pPr marL="342900" indent="-342900" algn="just">
              <a:lnSpc>
                <a:spcPct val="11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fr-CA" sz="2200" dirty="0">
                <a:ea typeface="Calibri" panose="020F0502020204030204" pitchFamily="34" charset="0"/>
                <a:cs typeface="Times New Roman" panose="02020603050405020304" pitchFamily="18" charset="0"/>
              </a:rPr>
              <a:t>Signataire de l’avis sur l’Éthique et le Code de gouvernance des OBNL (sport/loisir)</a:t>
            </a:r>
            <a:endParaRPr lang="fr-CA" sz="2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CDED47E6-2670-46F7-8FC1-069426101F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0208350"/>
              </p:ext>
            </p:extLst>
          </p:nvPr>
        </p:nvGraphicFramePr>
        <p:xfrm>
          <a:off x="758361" y="2699898"/>
          <a:ext cx="10461181" cy="9620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05753">
                  <a:extLst>
                    <a:ext uri="{9D8B030D-6E8A-4147-A177-3AD203B41FA5}">
                      <a16:colId xmlns:a16="http://schemas.microsoft.com/office/drawing/2014/main" val="1105757313"/>
                    </a:ext>
                  </a:extLst>
                </a:gridCol>
                <a:gridCol w="8055428">
                  <a:extLst>
                    <a:ext uri="{9D8B030D-6E8A-4147-A177-3AD203B41FA5}">
                      <a16:colId xmlns:a16="http://schemas.microsoft.com/office/drawing/2014/main" val="298844788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A" sz="2000" b="0" dirty="0">
                          <a:effectLst/>
                        </a:rPr>
                        <a:t>Mission, élément 2</a:t>
                      </a:r>
                      <a:endParaRPr lang="fr-CA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A" sz="2000" b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Soutenir les clubs et centres dans leur développement, tant pour la pratique récréative que pour le développement des champions de demain et des professionnels qui les encadrent</a:t>
                      </a:r>
                      <a:endParaRPr lang="fr-CA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07028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42556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85000"/>
                <a:lumOff val="15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EB264E4E-77BF-43B3-BC43-601A0439910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3276" y="496285"/>
            <a:ext cx="1501414" cy="1620000"/>
          </a:xfrm>
          <a:prstGeom prst="rect">
            <a:avLst/>
          </a:prstGeom>
          <a:effectLst>
            <a:outerShdw blurRad="50800" dist="38100" dir="2700000" algn="tl" rotWithShape="0">
              <a:schemeClr val="tx1"/>
            </a:outerShdw>
          </a:effectLst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D2B5F429-E969-4C86-BFDA-A67F31E33FC4}"/>
              </a:ext>
            </a:extLst>
          </p:cNvPr>
          <p:cNvSpPr txBox="1">
            <a:spLocks/>
          </p:cNvSpPr>
          <p:nvPr/>
        </p:nvSpPr>
        <p:spPr>
          <a:xfrm>
            <a:off x="0" y="615820"/>
            <a:ext cx="10245600" cy="1380931"/>
          </a:xfrm>
          <a:prstGeom prst="rect">
            <a:avLst/>
          </a:prstGeom>
          <a:gradFill>
            <a:gsLst>
              <a:gs pos="2655">
                <a:schemeClr val="bg1"/>
              </a:gs>
              <a:gs pos="54000">
                <a:srgbClr val="002C5A"/>
              </a:gs>
              <a:gs pos="100000">
                <a:schemeClr val="tx1">
                  <a:alpha val="0"/>
                </a:schemeClr>
              </a:gs>
            </a:gsLst>
            <a:lin ang="252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09613"/>
            <a:r>
              <a:rPr lang="fr-CA" dirty="0"/>
              <a:t>Plan stratégique 2019-2022</a:t>
            </a:r>
          </a:p>
        </p:txBody>
      </p:sp>
      <p:sp>
        <p:nvSpPr>
          <p:cNvPr id="2" name="Espace réservé du texte 5">
            <a:extLst>
              <a:ext uri="{FF2B5EF4-FFF2-40B4-BE49-F238E27FC236}">
                <a16:creationId xmlns:a16="http://schemas.microsoft.com/office/drawing/2014/main" id="{D59B1DD6-E7BE-490A-ACDB-EF826467EEF9}"/>
              </a:ext>
            </a:extLst>
          </p:cNvPr>
          <p:cNvSpPr txBox="1">
            <a:spLocks/>
          </p:cNvSpPr>
          <p:nvPr/>
        </p:nvSpPr>
        <p:spPr>
          <a:xfrm>
            <a:off x="758362" y="1985569"/>
            <a:ext cx="7022717" cy="588593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dirty="0"/>
              <a:t>Une fédération pour tous les fondeurs du Québec </a:t>
            </a:r>
          </a:p>
        </p:txBody>
      </p:sp>
      <p:sp>
        <p:nvSpPr>
          <p:cNvPr id="3" name="Espace réservé du contenu 6">
            <a:extLst>
              <a:ext uri="{FF2B5EF4-FFF2-40B4-BE49-F238E27FC236}">
                <a16:creationId xmlns:a16="http://schemas.microsoft.com/office/drawing/2014/main" id="{1A9771C2-F986-4581-B449-F2A7B1EED139}"/>
              </a:ext>
            </a:extLst>
          </p:cNvPr>
          <p:cNvSpPr txBox="1">
            <a:spLocks/>
          </p:cNvSpPr>
          <p:nvPr/>
        </p:nvSpPr>
        <p:spPr>
          <a:xfrm>
            <a:off x="758362" y="3644066"/>
            <a:ext cx="10809524" cy="297444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fr-CA" sz="2200" dirty="0">
                <a:ea typeface="Calibri" panose="020F0502020204030204" pitchFamily="34" charset="0"/>
                <a:cs typeface="Times New Roman" panose="02020603050405020304" pitchFamily="18" charset="0"/>
              </a:rPr>
              <a:t>Augmentation de la qualité et de la fréquence de nos publications</a:t>
            </a:r>
          </a:p>
          <a:p>
            <a:pPr marL="342900" indent="-342900" algn="just">
              <a:lnSpc>
                <a:spcPct val="11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fr-CA" sz="2200" dirty="0"/>
              <a:t>Site internet mis à jour, avec un accueil plus convivial</a:t>
            </a:r>
          </a:p>
          <a:p>
            <a:pPr marL="342900" indent="-342900" algn="just">
              <a:lnSpc>
                <a:spcPct val="11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fr-CA" sz="2200" dirty="0"/>
              <a:t>Infolettre hebdomadaire, beaucoup plus créative et attrayante</a:t>
            </a:r>
          </a:p>
          <a:p>
            <a:pPr marL="800100" lvl="1" indent="-342900" algn="just">
              <a:lnSpc>
                <a:spcPct val="11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fr-CA" sz="1800" dirty="0"/>
              <a:t>Articles de fond avec chroniqueurs vedettes</a:t>
            </a:r>
          </a:p>
          <a:p>
            <a:pPr marL="800100" lvl="1" indent="-342900" algn="just">
              <a:lnSpc>
                <a:spcPct val="11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fr-CA" sz="1800" dirty="0"/>
              <a:t>Promotion de nos valeurs et d’un mode de vie sain et complet</a:t>
            </a:r>
          </a:p>
          <a:p>
            <a:pPr marL="342900" indent="-342900" algn="just">
              <a:lnSpc>
                <a:spcPct val="11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fr-CA" sz="2200" dirty="0"/>
              <a:t>Plateformes internet OnYva.ca et Vadoncjouer.ca</a:t>
            </a:r>
          </a:p>
          <a:p>
            <a:pPr marL="342900" indent="-342900" algn="just">
              <a:lnSpc>
                <a:spcPct val="11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fr-CA" sz="2200" dirty="0"/>
              <a:t>Revitalisation du Comité des événements et des officiels</a:t>
            </a:r>
          </a:p>
          <a:p>
            <a:pPr marL="800100" lvl="1" indent="-342900" algn="just">
              <a:lnSpc>
                <a:spcPct val="11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fr-CA" sz="1800" dirty="0"/>
              <a:t>Soutien à la promotion et la certification des officiels (12 500$)</a:t>
            </a:r>
          </a:p>
          <a:p>
            <a:pPr marL="342900" indent="-342900" algn="just">
              <a:lnSpc>
                <a:spcPct val="11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endParaRPr lang="fr-CA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CDED47E6-2670-46F7-8FC1-069426101F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6659683"/>
              </p:ext>
            </p:extLst>
          </p:nvPr>
        </p:nvGraphicFramePr>
        <p:xfrm>
          <a:off x="758361" y="2699898"/>
          <a:ext cx="10461181" cy="63595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05753">
                  <a:extLst>
                    <a:ext uri="{9D8B030D-6E8A-4147-A177-3AD203B41FA5}">
                      <a16:colId xmlns:a16="http://schemas.microsoft.com/office/drawing/2014/main" val="1105757313"/>
                    </a:ext>
                  </a:extLst>
                </a:gridCol>
                <a:gridCol w="8055428">
                  <a:extLst>
                    <a:ext uri="{9D8B030D-6E8A-4147-A177-3AD203B41FA5}">
                      <a16:colId xmlns:a16="http://schemas.microsoft.com/office/drawing/2014/main" val="298844788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A" sz="2000" b="0" dirty="0">
                          <a:effectLst/>
                        </a:rPr>
                        <a:t>Mission, élément 3</a:t>
                      </a:r>
                      <a:endParaRPr lang="fr-CA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A" sz="2000" b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Faire la promotion soutenue du ski de fond et œuvrer à sa patrimonialisation dans l’identité collective québécoise</a:t>
                      </a:r>
                      <a:endParaRPr lang="fr-CA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07028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40844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85000"/>
                <a:lumOff val="15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EB264E4E-77BF-43B3-BC43-601A0439910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3276" y="496285"/>
            <a:ext cx="1501414" cy="1620000"/>
          </a:xfrm>
          <a:prstGeom prst="rect">
            <a:avLst/>
          </a:prstGeom>
          <a:effectLst>
            <a:outerShdw blurRad="50800" dist="38100" dir="2700000" algn="tl" rotWithShape="0">
              <a:schemeClr val="tx1"/>
            </a:outerShdw>
          </a:effectLst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D2B5F429-E969-4C86-BFDA-A67F31E33FC4}"/>
              </a:ext>
            </a:extLst>
          </p:cNvPr>
          <p:cNvSpPr txBox="1">
            <a:spLocks/>
          </p:cNvSpPr>
          <p:nvPr/>
        </p:nvSpPr>
        <p:spPr>
          <a:xfrm>
            <a:off x="0" y="615820"/>
            <a:ext cx="10245600" cy="1380931"/>
          </a:xfrm>
          <a:prstGeom prst="rect">
            <a:avLst/>
          </a:prstGeom>
          <a:gradFill>
            <a:gsLst>
              <a:gs pos="2655">
                <a:schemeClr val="bg1"/>
              </a:gs>
              <a:gs pos="54000">
                <a:srgbClr val="002C5A"/>
              </a:gs>
              <a:gs pos="100000">
                <a:schemeClr val="tx1">
                  <a:alpha val="0"/>
                </a:schemeClr>
              </a:gs>
            </a:gsLst>
            <a:lin ang="252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09613"/>
            <a:r>
              <a:rPr lang="fr-CA" dirty="0"/>
              <a:t>Plan stratégique 2019-2022</a:t>
            </a:r>
          </a:p>
        </p:txBody>
      </p:sp>
      <p:sp>
        <p:nvSpPr>
          <p:cNvPr id="2" name="Espace réservé du texte 5">
            <a:extLst>
              <a:ext uri="{FF2B5EF4-FFF2-40B4-BE49-F238E27FC236}">
                <a16:creationId xmlns:a16="http://schemas.microsoft.com/office/drawing/2014/main" id="{D59B1DD6-E7BE-490A-ACDB-EF826467EEF9}"/>
              </a:ext>
            </a:extLst>
          </p:cNvPr>
          <p:cNvSpPr txBox="1">
            <a:spLocks/>
          </p:cNvSpPr>
          <p:nvPr/>
        </p:nvSpPr>
        <p:spPr>
          <a:xfrm>
            <a:off x="758362" y="1985569"/>
            <a:ext cx="7022717" cy="588593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dirty="0"/>
              <a:t>Une fédération pour tous les fondeurs du Québec </a:t>
            </a:r>
          </a:p>
        </p:txBody>
      </p:sp>
      <p:sp>
        <p:nvSpPr>
          <p:cNvPr id="3" name="Espace réservé du contenu 6">
            <a:extLst>
              <a:ext uri="{FF2B5EF4-FFF2-40B4-BE49-F238E27FC236}">
                <a16:creationId xmlns:a16="http://schemas.microsoft.com/office/drawing/2014/main" id="{1A9771C2-F986-4581-B449-F2A7B1EED139}"/>
              </a:ext>
            </a:extLst>
          </p:cNvPr>
          <p:cNvSpPr txBox="1">
            <a:spLocks/>
          </p:cNvSpPr>
          <p:nvPr/>
        </p:nvSpPr>
        <p:spPr>
          <a:xfrm>
            <a:off x="758361" y="3787723"/>
            <a:ext cx="11070781" cy="274370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fr-CA" sz="2200" dirty="0">
                <a:ea typeface="Calibri" panose="020F0502020204030204" pitchFamily="34" charset="0"/>
                <a:cs typeface="Times New Roman" panose="02020603050405020304" pitchFamily="18" charset="0"/>
              </a:rPr>
              <a:t>Ski de fond Québec de plus en plus impliquée auprès de diverses instances</a:t>
            </a:r>
          </a:p>
          <a:p>
            <a:pPr marL="342900" indent="-342900" algn="just">
              <a:lnSpc>
                <a:spcPct val="11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fr-CA" sz="2200" dirty="0"/>
              <a:t>Relations approfondies avec les autres fédérations et instances gouvernementales</a:t>
            </a:r>
          </a:p>
          <a:p>
            <a:pPr marL="800100" lvl="1" indent="-342900" algn="just">
              <a:lnSpc>
                <a:spcPct val="11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fr-CA" sz="1800" dirty="0"/>
              <a:t>Sports Québec, Ministère de l’Éducation du Québec, </a:t>
            </a:r>
          </a:p>
          <a:p>
            <a:pPr marL="342900" indent="-342900" algn="just">
              <a:lnSpc>
                <a:spcPct val="11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fr-CA" sz="2200" dirty="0">
                <a:ea typeface="Calibri" panose="020F0502020204030204" pitchFamily="34" charset="0"/>
                <a:cs typeface="Times New Roman" panose="02020603050405020304" pitchFamily="18" charset="0"/>
              </a:rPr>
              <a:t>Relations approfondies avec les autres Organismes nationaux de loisir</a:t>
            </a:r>
          </a:p>
          <a:p>
            <a:pPr marL="342900" indent="-342900" algn="just">
              <a:lnSpc>
                <a:spcPct val="11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fr-CA" sz="2200" dirty="0">
                <a:ea typeface="Calibri" panose="020F0502020204030204" pitchFamily="34" charset="0"/>
                <a:cs typeface="Times New Roman" panose="02020603050405020304" pitchFamily="18" charset="0"/>
              </a:rPr>
              <a:t>Membre fondateur du Réseau plein air Québec</a:t>
            </a:r>
          </a:p>
          <a:p>
            <a:pPr marL="342900" indent="-342900" algn="just">
              <a:lnSpc>
                <a:spcPct val="11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fr-CA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Relation étroite avec Cross-Country Ski Ontario et Nordiq Canada</a:t>
            </a:r>
          </a:p>
          <a:p>
            <a:pPr marL="800100" lvl="1" indent="-342900" algn="just">
              <a:lnSpc>
                <a:spcPct val="11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fr-CA" sz="2200" dirty="0">
                <a:ea typeface="Calibri" panose="020F0502020204030204" pitchFamily="34" charset="0"/>
                <a:cs typeface="Times New Roman" panose="02020603050405020304" pitchFamily="18" charset="0"/>
              </a:rPr>
              <a:t>Participation à des comités stratégiques ciblés.</a:t>
            </a:r>
            <a:endParaRPr lang="fr-CA" sz="2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CDED47E6-2670-46F7-8FC1-069426101F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4160062"/>
              </p:ext>
            </p:extLst>
          </p:nvPr>
        </p:nvGraphicFramePr>
        <p:xfrm>
          <a:off x="758361" y="2699898"/>
          <a:ext cx="10461181" cy="9620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05753">
                  <a:extLst>
                    <a:ext uri="{9D8B030D-6E8A-4147-A177-3AD203B41FA5}">
                      <a16:colId xmlns:a16="http://schemas.microsoft.com/office/drawing/2014/main" val="1105757313"/>
                    </a:ext>
                  </a:extLst>
                </a:gridCol>
                <a:gridCol w="8055428">
                  <a:extLst>
                    <a:ext uri="{9D8B030D-6E8A-4147-A177-3AD203B41FA5}">
                      <a16:colId xmlns:a16="http://schemas.microsoft.com/office/drawing/2014/main" val="298844788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A" sz="2000" b="0" dirty="0">
                          <a:effectLst/>
                        </a:rPr>
                        <a:t>Mission, élément 4</a:t>
                      </a:r>
                      <a:endParaRPr lang="fr-CA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A" sz="2000" b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Soutenir la mise en réseaux des différentes instances impliquées dans le ski de fond (associations, gouvernements et ONG) vers l’atteinte d’objectifs partagés par le plus grand nombre)</a:t>
                      </a:r>
                      <a:endParaRPr lang="fr-CA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07028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46608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85000"/>
                <a:lumOff val="15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EB264E4E-77BF-43B3-BC43-601A0439910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3276" y="496285"/>
            <a:ext cx="1501414" cy="1620000"/>
          </a:xfrm>
          <a:prstGeom prst="rect">
            <a:avLst/>
          </a:prstGeom>
          <a:effectLst>
            <a:outerShdw blurRad="50800" dist="38100" dir="2700000" algn="tl" rotWithShape="0">
              <a:schemeClr val="tx1"/>
            </a:outerShdw>
          </a:effectLst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D2B5F429-E969-4C86-BFDA-A67F31E33FC4}"/>
              </a:ext>
            </a:extLst>
          </p:cNvPr>
          <p:cNvSpPr txBox="1">
            <a:spLocks/>
          </p:cNvSpPr>
          <p:nvPr/>
        </p:nvSpPr>
        <p:spPr>
          <a:xfrm>
            <a:off x="0" y="615820"/>
            <a:ext cx="10245600" cy="1380931"/>
          </a:xfrm>
          <a:prstGeom prst="rect">
            <a:avLst/>
          </a:prstGeom>
          <a:gradFill>
            <a:gsLst>
              <a:gs pos="2655">
                <a:schemeClr val="bg1"/>
              </a:gs>
              <a:gs pos="54000">
                <a:srgbClr val="002C5A"/>
              </a:gs>
              <a:gs pos="100000">
                <a:schemeClr val="tx1">
                  <a:alpha val="0"/>
                </a:schemeClr>
              </a:gs>
            </a:gsLst>
            <a:lin ang="252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09613"/>
            <a:r>
              <a:rPr lang="fr-CA" dirty="0"/>
              <a:t>Soutenir Ski de fond Québec</a:t>
            </a:r>
          </a:p>
        </p:txBody>
      </p:sp>
      <p:sp>
        <p:nvSpPr>
          <p:cNvPr id="2" name="Espace réservé du texte 5">
            <a:extLst>
              <a:ext uri="{FF2B5EF4-FFF2-40B4-BE49-F238E27FC236}">
                <a16:creationId xmlns:a16="http://schemas.microsoft.com/office/drawing/2014/main" id="{D59B1DD6-E7BE-490A-ACDB-EF826467EEF9}"/>
              </a:ext>
            </a:extLst>
          </p:cNvPr>
          <p:cNvSpPr txBox="1">
            <a:spLocks/>
          </p:cNvSpPr>
          <p:nvPr/>
        </p:nvSpPr>
        <p:spPr>
          <a:xfrm>
            <a:off x="3222883" y="1527692"/>
            <a:ext cx="7022717" cy="588593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dirty="0"/>
              <a:t>Une fédération pour tous les fondeurs du Québec </a:t>
            </a:r>
          </a:p>
        </p:txBody>
      </p:sp>
      <p:sp>
        <p:nvSpPr>
          <p:cNvPr id="3" name="Espace réservé du contenu 6">
            <a:extLst>
              <a:ext uri="{FF2B5EF4-FFF2-40B4-BE49-F238E27FC236}">
                <a16:creationId xmlns:a16="http://schemas.microsoft.com/office/drawing/2014/main" id="{1A9771C2-F986-4581-B449-F2A7B1EED139}"/>
              </a:ext>
            </a:extLst>
          </p:cNvPr>
          <p:cNvSpPr txBox="1">
            <a:spLocks/>
          </p:cNvSpPr>
          <p:nvPr/>
        </p:nvSpPr>
        <p:spPr>
          <a:xfrm>
            <a:off x="758361" y="2307102"/>
            <a:ext cx="11070781" cy="422432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fr-CA" sz="2200" dirty="0">
                <a:ea typeface="Calibri" panose="020F0502020204030204" pitchFamily="34" charset="0"/>
                <a:cs typeface="Times New Roman" panose="02020603050405020304" pitchFamily="18" charset="0"/>
              </a:rPr>
              <a:t>Le gouvernement du Québec est le gouvernement provincial canadien qui soutient le plus le sport amateur. Ski de fond Québec reçoit 65% de son financement du GQ.</a:t>
            </a:r>
          </a:p>
          <a:p>
            <a:pPr marL="0" indent="0" algn="just">
              <a:lnSpc>
                <a:spcPct val="110000"/>
              </a:lnSpc>
              <a:buNone/>
              <a:tabLst>
                <a:tab pos="10494963" algn="r"/>
              </a:tabLst>
            </a:pPr>
            <a:r>
              <a:rPr lang="fr-CA" sz="2200">
                <a:ea typeface="Calibri" panose="020F0502020204030204" pitchFamily="34" charset="0"/>
                <a:cs typeface="Times New Roman" panose="02020603050405020304" pitchFamily="18" charset="0"/>
              </a:rPr>
              <a:t>Dépenses totales de </a:t>
            </a:r>
            <a:r>
              <a:rPr lang="fr-CA" sz="2200" dirty="0">
                <a:ea typeface="Calibri" panose="020F0502020204030204" pitchFamily="34" charset="0"/>
                <a:cs typeface="Times New Roman" panose="02020603050405020304" pitchFamily="18" charset="0"/>
              </a:rPr>
              <a:t>Ski de </a:t>
            </a:r>
            <a:r>
              <a:rPr lang="fr-CA" sz="2200">
                <a:ea typeface="Calibri" panose="020F0502020204030204" pitchFamily="34" charset="0"/>
                <a:cs typeface="Times New Roman" panose="02020603050405020304" pitchFamily="18" charset="0"/>
              </a:rPr>
              <a:t>fond Québec en 2019-2020	1 336 000$</a:t>
            </a:r>
            <a:endParaRPr lang="fr-CA" sz="2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377825">
              <a:buFont typeface="+mj-lt"/>
              <a:buAutoNum type="alphaLcPeriod"/>
              <a:tabLst>
                <a:tab pos="10494963" algn="r"/>
              </a:tabLst>
            </a:pPr>
            <a:r>
              <a:rPr lang="fr-CA" dirty="0">
                <a:effectLst/>
                <a:latin typeface="+mj-lt"/>
                <a:ea typeface="Times New Roman" panose="02020603050405020304" pitchFamily="18" charset="0"/>
              </a:rPr>
              <a:t>Programme de soutien aux fédérations sportives québécoises (PSFSQ)	108 </a:t>
            </a:r>
            <a:r>
              <a:rPr lang="fr-CA" dirty="0">
                <a:latin typeface="+mj-lt"/>
                <a:ea typeface="Times New Roman" panose="02020603050405020304" pitchFamily="18" charset="0"/>
              </a:rPr>
              <a:t>20</a:t>
            </a:r>
            <a:r>
              <a:rPr lang="fr-CA" dirty="0">
                <a:effectLst/>
                <a:latin typeface="+mj-lt"/>
                <a:ea typeface="Times New Roman" panose="02020603050405020304" pitchFamily="18" charset="0"/>
              </a:rPr>
              <a:t>0$</a:t>
            </a:r>
            <a:endParaRPr lang="fr-CA" dirty="0">
              <a:effectLst/>
              <a:latin typeface="+mj-lt"/>
              <a:ea typeface="Calibri" panose="020F0502020204030204" pitchFamily="34" charset="0"/>
            </a:endParaRPr>
          </a:p>
          <a:p>
            <a:pPr marL="742950" lvl="1" indent="-377825">
              <a:buFont typeface="+mj-lt"/>
              <a:buAutoNum type="alphaLcPeriod"/>
              <a:tabLst>
                <a:tab pos="10494963" algn="r"/>
              </a:tabLst>
            </a:pPr>
            <a:r>
              <a:rPr lang="fr-CA" dirty="0">
                <a:effectLst/>
                <a:latin typeface="+mj-lt"/>
                <a:ea typeface="Times New Roman" panose="02020603050405020304" pitchFamily="18" charset="0"/>
              </a:rPr>
              <a:t>Programme de soutien au développement de l’excellence (PSDE)	184 </a:t>
            </a:r>
            <a:r>
              <a:rPr lang="fr-CA" dirty="0">
                <a:latin typeface="+mj-lt"/>
                <a:ea typeface="Times New Roman" panose="02020603050405020304" pitchFamily="18" charset="0"/>
              </a:rPr>
              <a:t>5</a:t>
            </a:r>
            <a:r>
              <a:rPr lang="fr-CA" dirty="0">
                <a:effectLst/>
                <a:latin typeface="+mj-lt"/>
                <a:ea typeface="Times New Roman" panose="02020603050405020304" pitchFamily="18" charset="0"/>
              </a:rPr>
              <a:t>00$</a:t>
            </a:r>
            <a:endParaRPr lang="fr-CA" dirty="0">
              <a:effectLst/>
              <a:latin typeface="+mj-lt"/>
              <a:ea typeface="Calibri" panose="020F0502020204030204" pitchFamily="34" charset="0"/>
            </a:endParaRPr>
          </a:p>
          <a:p>
            <a:pPr marL="742950" lvl="1" indent="-377825">
              <a:buFont typeface="+mj-lt"/>
              <a:buAutoNum type="alphaLcPeriod"/>
              <a:tabLst>
                <a:tab pos="10494963" algn="r"/>
              </a:tabLst>
            </a:pPr>
            <a:r>
              <a:rPr lang="fr-CA" dirty="0">
                <a:effectLst/>
                <a:latin typeface="+mj-lt"/>
                <a:ea typeface="Times New Roman" panose="02020603050405020304" pitchFamily="18" charset="0"/>
              </a:rPr>
              <a:t>Programme de soutien aux événements sportifs (PSÉS et </a:t>
            </a:r>
            <a:r>
              <a:rPr lang="fr-CA" dirty="0" err="1">
                <a:effectLst/>
                <a:latin typeface="+mj-lt"/>
                <a:ea typeface="Times New Roman" panose="02020603050405020304" pitchFamily="18" charset="0"/>
              </a:rPr>
              <a:t>PSÉSi</a:t>
            </a:r>
            <a:r>
              <a:rPr lang="fr-CA" dirty="0">
                <a:effectLst/>
                <a:latin typeface="+mj-lt"/>
                <a:ea typeface="Times New Roman" panose="02020603050405020304" pitchFamily="18" charset="0"/>
              </a:rPr>
              <a:t>)	510 000$</a:t>
            </a:r>
          </a:p>
          <a:p>
            <a:pPr marL="742950" lvl="1" indent="-377825">
              <a:buFont typeface="+mj-lt"/>
              <a:buAutoNum type="alphaLcPeriod"/>
              <a:tabLst>
                <a:tab pos="10494963" algn="r"/>
              </a:tabLst>
            </a:pPr>
            <a:r>
              <a:rPr lang="fr-CA" dirty="0">
                <a:latin typeface="+mj-lt"/>
                <a:ea typeface="Times New Roman" panose="02020603050405020304" pitchFamily="18" charset="0"/>
              </a:rPr>
              <a:t>A</a:t>
            </a:r>
            <a:r>
              <a:rPr lang="fr-CA" dirty="0">
                <a:effectLst/>
                <a:latin typeface="+mj-lt"/>
                <a:ea typeface="Times New Roman" panose="02020603050405020304" pitchFamily="18" charset="0"/>
              </a:rPr>
              <a:t>ppariement Placements Sports	54 000$</a:t>
            </a:r>
            <a:endParaRPr lang="fr-CA" dirty="0">
              <a:effectLst/>
              <a:latin typeface="+mj-lt"/>
              <a:ea typeface="Calibri" panose="020F0502020204030204" pitchFamily="34" charset="0"/>
            </a:endParaRPr>
          </a:p>
          <a:p>
            <a:pPr marL="742950" lvl="1" indent="-377825">
              <a:buFont typeface="+mj-lt"/>
              <a:buAutoNum type="alphaLcPeriod"/>
              <a:tabLst>
                <a:tab pos="10494963" algn="r"/>
              </a:tabLst>
            </a:pPr>
            <a:r>
              <a:rPr lang="fr-CA" dirty="0">
                <a:effectLst/>
                <a:latin typeface="+mj-lt"/>
                <a:ea typeface="Times New Roman" panose="02020603050405020304" pitchFamily="18" charset="0"/>
              </a:rPr>
              <a:t>Institu</a:t>
            </a:r>
            <a:r>
              <a:rPr lang="fr-CA" dirty="0">
                <a:latin typeface="+mj-lt"/>
                <a:ea typeface="Times New Roman" panose="02020603050405020304" pitchFamily="18" charset="0"/>
              </a:rPr>
              <a:t>t national du sport du Québec (I</a:t>
            </a:r>
            <a:r>
              <a:rPr lang="fr-CA" dirty="0">
                <a:effectLst/>
                <a:latin typeface="+mj-lt"/>
                <a:ea typeface="Times New Roman" panose="02020603050405020304" pitchFamily="18" charset="0"/>
              </a:rPr>
              <a:t>NS)	49 000$</a:t>
            </a:r>
            <a:endParaRPr lang="fr-CA" dirty="0">
              <a:effectLst/>
              <a:latin typeface="+mj-lt"/>
              <a:ea typeface="Calibri" panose="020F0502020204030204" pitchFamily="34" charset="0"/>
            </a:endParaRPr>
          </a:p>
          <a:p>
            <a:pPr marL="742950" lvl="1" indent="-377825">
              <a:buFont typeface="+mj-lt"/>
              <a:buAutoNum type="alphaLcPeriod"/>
            </a:pPr>
            <a:r>
              <a:rPr lang="fr-CA" dirty="0">
                <a:effectLst/>
                <a:latin typeface="+mj-lt"/>
                <a:ea typeface="Times New Roman" panose="02020603050405020304" pitchFamily="18" charset="0"/>
              </a:rPr>
              <a:t>Tout soutien ou don provenant d’un organisme qui serait qualifié comme étant un organisme public québécois en vertu de la Loi M-30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fr-CA" sz="2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Ski </a:t>
            </a:r>
            <a:r>
              <a:rPr lang="fr-CA" sz="2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de fond Québec est considérée un organisme public québécois (Loi M-30)</a:t>
            </a:r>
            <a:endParaRPr lang="fr-CA" sz="2200" dirty="0">
              <a:effectLst/>
              <a:latin typeface="+mj-lt"/>
              <a:ea typeface="Calibri" panose="020F0502020204030204" pitchFamily="34" charset="0"/>
            </a:endParaRPr>
          </a:p>
          <a:p>
            <a:pPr marL="800100" lvl="1" indent="-342900" algn="just">
              <a:lnSpc>
                <a:spcPct val="11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endParaRPr lang="fr-CA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 3" descr="Une image contenant horloge&#10;&#10;Description générée automatiquement">
            <a:extLst>
              <a:ext uri="{FF2B5EF4-FFF2-40B4-BE49-F238E27FC236}">
                <a16:creationId xmlns:a16="http://schemas.microsoft.com/office/drawing/2014/main" id="{35A8A70E-108E-4630-9B5C-D462B510B9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1014" y="5621703"/>
            <a:ext cx="749289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8982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85000"/>
                <a:lumOff val="15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Résultats de recherche d'images pour « question de fond »">
            <a:extLst>
              <a:ext uri="{FF2B5EF4-FFF2-40B4-BE49-F238E27FC236}">
                <a16:creationId xmlns:a16="http://schemas.microsoft.com/office/drawing/2014/main" id="{A75CEB02-76D8-4B64-8489-2C5382A52FE1}"/>
              </a:ext>
            </a:extLst>
          </p:cNvPr>
          <p:cNvPicPr/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stelsSmooth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58787"/>
            <a:ext cx="12192000" cy="777557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Ovale 15">
            <a:extLst>
              <a:ext uri="{FF2B5EF4-FFF2-40B4-BE49-F238E27FC236}">
                <a16:creationId xmlns:a16="http://schemas.microsoft.com/office/drawing/2014/main" id="{6538B044-F10D-4458-953C-585554A2BE50}"/>
              </a:ext>
            </a:extLst>
          </p:cNvPr>
          <p:cNvSpPr/>
          <p:nvPr/>
        </p:nvSpPr>
        <p:spPr>
          <a:xfrm>
            <a:off x="1542223" y="-143058"/>
            <a:ext cx="9107555" cy="9034439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0" cap="none" spc="0" normalizeH="0" baseline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B264E4E-77BF-43B3-BC43-601A0439910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3276" y="496285"/>
            <a:ext cx="1501414" cy="1620000"/>
          </a:xfrm>
          <a:prstGeom prst="rect">
            <a:avLst/>
          </a:prstGeom>
          <a:effectLst>
            <a:outerShdw blurRad="50800" dist="38100" dir="2700000" algn="tl" rotWithShape="0">
              <a:schemeClr val="tx1"/>
            </a:outerShdw>
          </a:effectLst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D2B5F429-E969-4C86-BFDA-A67F31E33FC4}"/>
              </a:ext>
            </a:extLst>
          </p:cNvPr>
          <p:cNvSpPr txBox="1">
            <a:spLocks/>
          </p:cNvSpPr>
          <p:nvPr/>
        </p:nvSpPr>
        <p:spPr>
          <a:xfrm>
            <a:off x="0" y="615820"/>
            <a:ext cx="10245600" cy="1380931"/>
          </a:xfrm>
          <a:prstGeom prst="rect">
            <a:avLst/>
          </a:prstGeom>
          <a:gradFill>
            <a:gsLst>
              <a:gs pos="2655">
                <a:schemeClr val="bg1"/>
              </a:gs>
              <a:gs pos="52204">
                <a:srgbClr val="00B0F0"/>
              </a:gs>
              <a:gs pos="100000">
                <a:srgbClr val="002C5A"/>
              </a:gs>
            </a:gsLst>
            <a:lin ang="252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09613"/>
            <a:r>
              <a:rPr lang="fr-CA" dirty="0"/>
              <a:t>Ski de fond Québec</a:t>
            </a:r>
          </a:p>
        </p:txBody>
      </p:sp>
      <p:sp>
        <p:nvSpPr>
          <p:cNvPr id="2" name="Espace réservé du texte 5">
            <a:extLst>
              <a:ext uri="{FF2B5EF4-FFF2-40B4-BE49-F238E27FC236}">
                <a16:creationId xmlns:a16="http://schemas.microsoft.com/office/drawing/2014/main" id="{D59B1DD6-E7BE-490A-ACDB-EF826467EEF9}"/>
              </a:ext>
            </a:extLst>
          </p:cNvPr>
          <p:cNvSpPr txBox="1">
            <a:spLocks/>
          </p:cNvSpPr>
          <p:nvPr/>
        </p:nvSpPr>
        <p:spPr>
          <a:xfrm>
            <a:off x="3222883" y="1527692"/>
            <a:ext cx="7022717" cy="588593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dirty="0"/>
              <a:t>Une fédération pour tous les fondeurs du Québec </a:t>
            </a:r>
          </a:p>
        </p:txBody>
      </p:sp>
      <p:sp>
        <p:nvSpPr>
          <p:cNvPr id="3" name="Espace réservé du contenu 6">
            <a:extLst>
              <a:ext uri="{FF2B5EF4-FFF2-40B4-BE49-F238E27FC236}">
                <a16:creationId xmlns:a16="http://schemas.microsoft.com/office/drawing/2014/main" id="{1A9771C2-F986-4581-B449-F2A7B1EED139}"/>
              </a:ext>
            </a:extLst>
          </p:cNvPr>
          <p:cNvSpPr txBox="1">
            <a:spLocks/>
          </p:cNvSpPr>
          <p:nvPr/>
        </p:nvSpPr>
        <p:spPr>
          <a:xfrm>
            <a:off x="758361" y="2307102"/>
            <a:ext cx="11070781" cy="422432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fr-CA" sz="2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Questions et réponses</a:t>
            </a:r>
            <a:endParaRPr lang="fr-CA" sz="2200" dirty="0">
              <a:effectLst/>
              <a:latin typeface="+mj-lt"/>
              <a:ea typeface="Calibri" panose="020F0502020204030204" pitchFamily="34" charset="0"/>
            </a:endParaRPr>
          </a:p>
          <a:p>
            <a:pPr marL="800100" lvl="1" indent="-342900" algn="just">
              <a:lnSpc>
                <a:spcPct val="11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endParaRPr lang="fr-CA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4D521A2-5594-4E94-A2B4-B4B353DEF79A}"/>
              </a:ext>
            </a:extLst>
          </p:cNvPr>
          <p:cNvSpPr/>
          <p:nvPr/>
        </p:nvSpPr>
        <p:spPr>
          <a:xfrm>
            <a:off x="0" y="2969577"/>
            <a:ext cx="12191999" cy="2139452"/>
          </a:xfrm>
          <a:prstGeom prst="rect">
            <a:avLst/>
          </a:prstGeom>
          <a:gradFill>
            <a:gsLst>
              <a:gs pos="31000">
                <a:srgbClr val="E0E9F4">
                  <a:alpha val="70000"/>
                </a:srgbClr>
              </a:gs>
              <a:gs pos="0">
                <a:schemeClr val="accent1">
                  <a:lumMod val="5000"/>
                  <a:lumOff val="95000"/>
                  <a:alpha val="50000"/>
                </a:schemeClr>
              </a:gs>
              <a:gs pos="100000">
                <a:schemeClr val="accent1">
                  <a:lumMod val="30000"/>
                  <a:lumOff val="70000"/>
                  <a:alpha val="90000"/>
                </a:schemeClr>
              </a:gs>
            </a:gsLst>
            <a:lin ang="5400000" scaled="1"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CA"/>
          </a:p>
        </p:txBody>
      </p:sp>
      <p:sp>
        <p:nvSpPr>
          <p:cNvPr id="4" name="Ovale 11">
            <a:extLst>
              <a:ext uri="{FF2B5EF4-FFF2-40B4-BE49-F238E27FC236}">
                <a16:creationId xmlns:a16="http://schemas.microsoft.com/office/drawing/2014/main" id="{98BD4116-0C04-4175-BBC1-9069347EF515}"/>
              </a:ext>
            </a:extLst>
          </p:cNvPr>
          <p:cNvSpPr/>
          <p:nvPr/>
        </p:nvSpPr>
        <p:spPr>
          <a:xfrm>
            <a:off x="9109453" y="3918358"/>
            <a:ext cx="2805809" cy="2783284"/>
          </a:xfrm>
          <a:prstGeom prst="ellipse">
            <a:avLst/>
          </a:prstGeom>
          <a:noFill/>
          <a:ln w="19050" cmpd="thinThick">
            <a:solidFill>
              <a:schemeClr val="tx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0" cap="none" spc="0" normalizeH="0" baseline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Zone de texte 4">
            <a:extLst>
              <a:ext uri="{FF2B5EF4-FFF2-40B4-BE49-F238E27FC236}">
                <a16:creationId xmlns:a16="http://schemas.microsoft.com/office/drawing/2014/main" id="{3880AC5C-6729-4E38-AC58-03ACFB19C015}"/>
              </a:ext>
            </a:extLst>
          </p:cNvPr>
          <p:cNvSpPr txBox="1"/>
          <p:nvPr/>
        </p:nvSpPr>
        <p:spPr>
          <a:xfrm>
            <a:off x="1197429" y="3476171"/>
            <a:ext cx="9797143" cy="115062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CA" sz="7200" dirty="0">
                <a:solidFill>
                  <a:srgbClr val="002C5A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Tropical Summer Brush" panose="02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Quelques questions...</a:t>
            </a:r>
            <a:endParaRPr lang="fr-CA" sz="7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87223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1F8094"/>
      </a:dk2>
      <a:lt2>
        <a:srgbClr val="E7E6E6"/>
      </a:lt2>
      <a:accent1>
        <a:srgbClr val="39CDE7"/>
      </a:accent1>
      <a:accent2>
        <a:srgbClr val="60DE72"/>
      </a:accent2>
      <a:accent3>
        <a:srgbClr val="DDCC64"/>
      </a:accent3>
      <a:accent4>
        <a:srgbClr val="F49D50"/>
      </a:accent4>
      <a:accent5>
        <a:srgbClr val="E44951"/>
      </a:accent5>
      <a:accent6>
        <a:srgbClr val="D666F9"/>
      </a:accent6>
      <a:hlink>
        <a:srgbClr val="4BF7ED"/>
      </a:hlink>
      <a:folHlink>
        <a:srgbClr val="95E9F4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7DC10E3-4FF5-456B-A359-A0F378C1E5FB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1114</TotalTime>
  <Words>975</Words>
  <Application>Microsoft Office PowerPoint</Application>
  <PresentationFormat>Grand écran</PresentationFormat>
  <Paragraphs>71</Paragraphs>
  <Slides>7</Slides>
  <Notes>6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3" baseType="lpstr">
      <vt:lpstr>Arial</vt:lpstr>
      <vt:lpstr>Calibri</vt:lpstr>
      <vt:lpstr>Symbol</vt:lpstr>
      <vt:lpstr>Trebuchet MS</vt:lpstr>
      <vt:lpstr>Tropical Summer Brush</vt:lpstr>
      <vt:lpstr>Berlin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Claude Alexandre Carpentier</dc:creator>
  <cp:lastModifiedBy>Claude Alexandre Carpentier</cp:lastModifiedBy>
  <cp:revision>19</cp:revision>
  <dcterms:created xsi:type="dcterms:W3CDTF">2020-08-18T18:01:36Z</dcterms:created>
  <dcterms:modified xsi:type="dcterms:W3CDTF">2020-09-10T21:14:13Z</dcterms:modified>
</cp:coreProperties>
</file>